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57" r:id="rId3"/>
    <p:sldId id="264" r:id="rId4"/>
    <p:sldId id="276" r:id="rId5"/>
    <p:sldId id="277" r:id="rId6"/>
    <p:sldId id="275" r:id="rId7"/>
    <p:sldId id="274" r:id="rId8"/>
    <p:sldId id="273" r:id="rId9"/>
    <p:sldId id="268" r:id="rId10"/>
    <p:sldId id="269" r:id="rId11"/>
    <p:sldId id="258" r:id="rId12"/>
    <p:sldId id="270" r:id="rId13"/>
    <p:sldId id="271" r:id="rId14"/>
    <p:sldId id="283" r:id="rId15"/>
    <p:sldId id="278" r:id="rId16"/>
    <p:sldId id="279" r:id="rId17"/>
    <p:sldId id="260" r:id="rId18"/>
    <p:sldId id="261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1DE"/>
    <a:srgbClr val="FADEDB"/>
    <a:srgbClr val="FBDFDC"/>
    <a:srgbClr val="FCE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72608D-AB51-4F06-80E9-4F1B11A8A1A2}" v="1474" dt="2020-07-24T11:26:48.701"/>
    <p1510:client id="{9A85BF84-9CB9-45E4-94C3-773588D35C24}" v="945" dt="2020-07-24T11:38:06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81AED-BC07-4F92-B73D-838114108429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E3D7B-B1BD-470D-9459-28DF0C5374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4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20slab.org/Archives/3761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3D7B-B1BD-470D-9459-28DF0C5374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SNS </a:t>
            </a:r>
            <a:r>
              <a:rPr lang="ko-KR" altLang="en-US"/>
              <a:t>의 정의 </a:t>
            </a:r>
            <a:r>
              <a:rPr lang="en-US" altLang="ko-KR"/>
              <a:t>=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사용자 간의 자유로운 의사소통과 정보 공유</a:t>
            </a:r>
            <a:r>
              <a:rPr lang="en-US" altLang="ko-K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그리고 인맥 확대 등을 통해 사회적 관계를 생성하고 강화해주는 온라인 플랫폼</a:t>
            </a:r>
            <a:endParaRPr lang="en-US" altLang="ko-KR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3D7B-B1BD-470D-9459-28DF0C5374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66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hlinkClick r:id="rId3"/>
              </a:rPr>
              <a:t>https://www.20slab.org/Archives/37610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3D7B-B1BD-470D-9459-28DF0C5374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5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개방형 </a:t>
            </a:r>
            <a:r>
              <a:rPr lang="en-US" altLang="ko-KR"/>
              <a:t>SNS</a:t>
            </a:r>
            <a:r>
              <a:rPr lang="ko-KR" altLang="en-US"/>
              <a:t>는 페이스북 이나 트위터</a:t>
            </a:r>
            <a:r>
              <a:rPr lang="en-US" altLang="ko-KR"/>
              <a:t>, </a:t>
            </a:r>
            <a:r>
              <a:rPr lang="ko-KR" altLang="en-US"/>
              <a:t>폐쇄형 </a:t>
            </a:r>
            <a:r>
              <a:rPr lang="en-US" altLang="ko-KR"/>
              <a:t>SNS</a:t>
            </a:r>
            <a:r>
              <a:rPr lang="ko-KR" altLang="en-US"/>
              <a:t>는 밴드</a:t>
            </a:r>
            <a:r>
              <a:rPr lang="en-US" altLang="ko-KR"/>
              <a:t>, </a:t>
            </a:r>
            <a:r>
              <a:rPr lang="ko-KR" altLang="en-US"/>
              <a:t>카카오그룹</a:t>
            </a:r>
            <a:r>
              <a:rPr lang="en-US" altLang="ko-KR"/>
              <a:t>, </a:t>
            </a:r>
            <a:r>
              <a:rPr lang="ko-KR" altLang="en-US"/>
              <a:t>카톡</a:t>
            </a:r>
            <a:r>
              <a:rPr lang="en-US" altLang="ko-KR"/>
              <a:t>, </a:t>
            </a:r>
            <a:r>
              <a:rPr lang="ko-KR" altLang="en-US"/>
              <a:t>카카오스토리 등이 있다</a:t>
            </a:r>
            <a:r>
              <a:rPr lang="en-US" altLang="ko-KR"/>
              <a:t>. </a:t>
            </a:r>
            <a:r>
              <a:rPr lang="ko-KR" altLang="en-US"/>
              <a:t>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3D7B-B1BD-470D-9459-28DF0C5374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08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13506-5F8D-43C7-BAB2-093F53CC0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D17A6A-D939-424C-98B6-1AB06624C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2A8AD-A3BF-46AC-9E16-A590ABC3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DF1C-ABAE-434F-BB16-B2C4C075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35F64-8DC0-476D-A1F8-9B53C798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9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6C81F-5B18-4969-AA22-BC173AED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1A8336-BC73-4F95-925A-BA3AF03A9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7DFD5-64B5-47C5-A529-68E5F0D4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98421-5DC7-4238-A124-EF18BF8F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26F54-5F2F-45F5-81F5-38D02432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0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7A518E-0D37-401E-B05E-F6753D594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C0C96A-88CB-4C0B-99DF-CEF4E6EDF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72AFC-31E1-4E50-9E1B-DBECF6FC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E0F16-DF84-46E1-B8A8-DAD610736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69290-2632-4892-A748-FC88DBF4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61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DF266-4B16-48A1-9B0A-4C0DEE5A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8E1C7-D881-4E5C-9A82-92A9BC71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04C24-F751-4879-B7B9-D829F2F9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8D146-FC92-4989-A16C-076569C9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5ABA61-192D-4026-9E0A-6D8BE430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447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4099D-31A5-435C-A8DE-4005DF1B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41F96-99AF-458F-9986-D6C1A2A7D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302D3-5E96-4DAB-B9FA-2A7815A9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EA60E-8FD5-43CD-AEC2-C859F604B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F8E73-80BC-4ECA-8EF1-92490CCF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80A16-9789-4348-9D59-2C2EF2C5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C7D653-B09A-41A1-A0BB-DD040033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9E3550-5142-4964-94A4-FF3EBC1DC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DF9CC-AB01-48A8-A310-1AFD01BA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4A5ADF-6FD4-456A-B7A8-C7F98C12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E81D6-0CB0-4244-AA61-9824B3BD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02CC9-E117-4071-9A98-E77811B9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7E21F8-6AB9-4CFD-9D57-74A314553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F353F6-E331-4192-BCC6-410658E6B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9BEAED-129F-4823-A96D-877B939E2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3CA721-85A7-4679-809F-672262FA7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E4D01-B66D-4E07-92C9-0B81C4824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84773D-57C8-4E50-816A-23F7A712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E3D8CB-C488-4CFA-A393-8DD3CDF0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6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B8B-65A9-460A-BBB3-937E6C70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05C94C-CB8A-436B-A6E8-389F9C33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BFCBA3-3C92-49B8-8001-D252F37FA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1D8FD0-9997-4EF4-B13A-1299D15C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3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B4C987-E258-45AE-AE32-93D05B17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96DDE-9E6C-4C2A-92D4-351634B5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D5A31-C8EA-48DD-BCF5-93A777B0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8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B185B-8996-4D03-BA1D-758DEAE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E4FE7-CA0D-43D8-A36B-38D93FD3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FF7341-34DF-4B40-A6F9-3A33CDA4A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0EE39-288C-4DA3-970B-B5B12467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62EE30-2141-4A89-821F-2D75AC9B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64E50-FA82-47FD-8715-6AE98302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2373C-254D-437E-BB98-E7326721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A0BFB-BBE7-4FEA-A9A5-A4D6A387D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66957B-4070-41A4-B6F3-DBA253E41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79945A-14A8-48D1-AB87-BBF469F4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2E7A-57C9-4795-A7D7-4F0B98691FFC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3CC55F-7DDC-4D77-B46A-D19057F0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CB0DB-4DCB-4423-9542-57686B47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E06F5-F40D-41EE-9FB7-F3153AFE99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5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740A721-C0D8-41FE-BACF-425603F7D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-117" r="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3046CE-54F4-4DC8-A4F9-5BE0363A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408603-D891-4930-BFE6-5A06ADBEB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9C34B-0175-4CA9-8070-D2A8A1901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F4692E7A-57C9-4795-A7D7-4F0B98691FFC}" type="datetimeFigureOut">
              <a:rPr lang="ko-KR" altLang="en-US" smtClean="0"/>
              <a:pPr/>
              <a:t>2020-07-25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5F2E1-AC0B-4D9C-9103-D7DEC69A6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37534-664B-4654-9F08-B062D82D6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E12E06F5-F40D-41EE-9FB7-F3153AFE992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0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1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jpe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5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9.png"/><Relationship Id="rId5" Type="http://schemas.openxmlformats.org/officeDocument/2006/relationships/image" Target="../media/image36.png"/><Relationship Id="rId10" Type="http://schemas.openxmlformats.org/officeDocument/2006/relationships/image" Target="../media/image48.pn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sv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51.svg"/><Relationship Id="rId21" Type="http://schemas.openxmlformats.org/officeDocument/2006/relationships/image" Target="../media/image65.svg"/><Relationship Id="rId7" Type="http://schemas.openxmlformats.org/officeDocument/2006/relationships/image" Target="../media/image55.svg"/><Relationship Id="rId12" Type="http://schemas.openxmlformats.org/officeDocument/2006/relationships/image" Target="../media/image58.png"/><Relationship Id="rId17" Type="http://schemas.openxmlformats.org/officeDocument/2006/relationships/image" Target="../media/image61.svg"/><Relationship Id="rId25" Type="http://schemas.openxmlformats.org/officeDocument/2006/relationships/image" Target="../media/image69.svg"/><Relationship Id="rId2" Type="http://schemas.openxmlformats.org/officeDocument/2006/relationships/image" Target="../media/image43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6.svg"/><Relationship Id="rId24" Type="http://schemas.openxmlformats.org/officeDocument/2006/relationships/image" Target="../media/image68.png"/><Relationship Id="rId5" Type="http://schemas.openxmlformats.org/officeDocument/2006/relationships/image" Target="../media/image53.svg"/><Relationship Id="rId15" Type="http://schemas.openxmlformats.org/officeDocument/2006/relationships/image" Target="../media/image50.svg"/><Relationship Id="rId23" Type="http://schemas.openxmlformats.org/officeDocument/2006/relationships/image" Target="../media/image67.svg"/><Relationship Id="rId28" Type="http://schemas.openxmlformats.org/officeDocument/2006/relationships/image" Target="../media/image13.png"/><Relationship Id="rId10" Type="http://schemas.openxmlformats.org/officeDocument/2006/relationships/image" Target="../media/image45.png"/><Relationship Id="rId19" Type="http://schemas.openxmlformats.org/officeDocument/2006/relationships/image" Target="../media/image6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49.png"/><Relationship Id="rId22" Type="http://schemas.openxmlformats.org/officeDocument/2006/relationships/image" Target="../media/image66.png"/><Relationship Id="rId27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14.svg"/><Relationship Id="rId3" Type="http://schemas.openxmlformats.org/officeDocument/2006/relationships/image" Target="../media/image59.svg"/><Relationship Id="rId7" Type="http://schemas.openxmlformats.org/officeDocument/2006/relationships/image" Target="../media/image75.svg"/><Relationship Id="rId12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6.svg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A78D1-DD43-452D-8831-92B68A819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7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</a:t>
            </a:r>
            <a:r>
              <a:rPr lang="en-US" altLang="ko-KR" sz="7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 sz="72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AD02D8-3953-48FB-897B-7903793950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커플용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Hybrid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</a:p>
          <a:p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 강산</a:t>
            </a: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류 창현</a:t>
            </a:r>
          </a:p>
        </p:txBody>
      </p:sp>
    </p:spTree>
    <p:extLst>
      <p:ext uri="{BB962C8B-B14F-4D97-AF65-F5344CB8AC3E}">
        <p14:creationId xmlns:p14="http://schemas.microsoft.com/office/powerpoint/2010/main" val="3665190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C4278-8467-441A-AE8F-3DCDF9DA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아이디어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AE4D5-A61E-417C-AFFA-99DD2AE0D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개방형 </a:t>
            </a:r>
            <a:r>
              <a:rPr lang="en-US" altLang="ko-KR"/>
              <a:t>SNS + </a:t>
            </a:r>
            <a:r>
              <a:rPr lang="ko-KR" altLang="en-US"/>
              <a:t>폐쇄형 채팅</a:t>
            </a:r>
            <a:endParaRPr lang="en-US" altLang="ko-KR"/>
          </a:p>
          <a:p>
            <a:r>
              <a:rPr lang="en-US" altLang="ko-KR"/>
              <a:t>BM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1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0">
                <a:effectLst/>
                <a:latin typeface="Open Sans"/>
              </a:rPr>
              <a:t>대표적인 </a:t>
            </a:r>
            <a:r>
              <a:rPr lang="ko-KR" altLang="en-US" i="0" strike="noStrike">
                <a:effectLst/>
                <a:latin typeface="Open Sans"/>
              </a:rPr>
              <a:t>소셜 네트워크 서비스</a:t>
            </a:r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C38E4B-121C-4012-A485-B1B5B81EC2A1}"/>
              </a:ext>
            </a:extLst>
          </p:cNvPr>
          <p:cNvGrpSpPr/>
          <p:nvPr/>
        </p:nvGrpSpPr>
        <p:grpSpPr>
          <a:xfrm>
            <a:off x="1664921" y="2939518"/>
            <a:ext cx="8862159" cy="978965"/>
            <a:chOff x="2436134" y="541838"/>
            <a:chExt cx="8862159" cy="978965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FA84CCFB-A775-44DD-AB2B-73F2B2B8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6134" y="541838"/>
              <a:ext cx="978965" cy="97896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573F481-BB62-4AA3-B9FF-E0F8EFE2E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45" y="586647"/>
              <a:ext cx="889348" cy="889348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28DB8CD-6A12-4BCE-AC86-15B17C58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425" y="631456"/>
              <a:ext cx="800420" cy="844539"/>
            </a:xfrm>
            <a:prstGeom prst="rect">
              <a:avLst/>
            </a:prstGeom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8C739762-398A-4014-8DA8-587931069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35" y="609050"/>
              <a:ext cx="844539" cy="844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2F67885-4FB2-4E05-8FB7-2B621225E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951" y="609050"/>
              <a:ext cx="844540" cy="84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356E53C2-91E5-430B-9E50-ADA275E2B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399" y="590849"/>
              <a:ext cx="859297" cy="844538"/>
            </a:xfrm>
            <a:prstGeom prst="rect">
              <a:avLst/>
            </a:prstGeom>
            <a:noFill/>
          </p:spPr>
        </p:pic>
      </p:grpSp>
      <p:graphicFrame>
        <p:nvGraphicFramePr>
          <p:cNvPr id="6" name="표 42">
            <a:extLst>
              <a:ext uri="{FF2B5EF4-FFF2-40B4-BE49-F238E27FC236}">
                <a16:creationId xmlns:a16="http://schemas.microsoft.com/office/drawing/2014/main" id="{91A80D96-22B5-4A18-84D2-09E1007B3D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034146"/>
              </p:ext>
            </p:extLst>
          </p:nvPr>
        </p:nvGraphicFramePr>
        <p:xfrm>
          <a:off x="-68781" y="2563901"/>
          <a:ext cx="10962406" cy="6365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058">
                  <a:extLst>
                    <a:ext uri="{9D8B030D-6E8A-4147-A177-3AD203B41FA5}">
                      <a16:colId xmlns:a16="http://schemas.microsoft.com/office/drawing/2014/main" val="2947641172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875441129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4161994540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776514819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938442718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089625816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91700616"/>
                    </a:ext>
                  </a:extLst>
                </a:gridCol>
              </a:tblGrid>
              <a:tr h="1340428">
                <a:tc>
                  <a:txBody>
                    <a:bodyPr/>
                    <a:lstStyle/>
                    <a:p>
                      <a:pPr algn="ctr" latinLnBrk="1"/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유튜브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페이스북</a:t>
                      </a:r>
                    </a:p>
                    <a:p>
                      <a:pPr algn="ctr" latinLnBrk="1"/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인스타그램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네이버 밴드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카카오 스토리</a:t>
                      </a:r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비트윈</a:t>
                      </a:r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027805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/>
                      <a:endParaRPr lang="en-US" altLang="ko-KR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4795354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839171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1387913"/>
                  </a:ext>
                </a:extLst>
              </a:tr>
              <a:tr h="186462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1976478"/>
                  </a:ext>
                </a:extLst>
              </a:tr>
              <a:tr h="135896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8284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28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2">
            <a:extLst>
              <a:ext uri="{FF2B5EF4-FFF2-40B4-BE49-F238E27FC236}">
                <a16:creationId xmlns:a16="http://schemas.microsoft.com/office/drawing/2014/main" id="{7270F131-A737-4272-AA79-E6CA996B7B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638143"/>
              </p:ext>
            </p:extLst>
          </p:nvPr>
        </p:nvGraphicFramePr>
        <p:xfrm>
          <a:off x="614797" y="238990"/>
          <a:ext cx="10962406" cy="6365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058">
                  <a:extLst>
                    <a:ext uri="{9D8B030D-6E8A-4147-A177-3AD203B41FA5}">
                      <a16:colId xmlns:a16="http://schemas.microsoft.com/office/drawing/2014/main" val="2947641172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875441129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4161994540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776514819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938442718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089625816"/>
                    </a:ext>
                  </a:extLst>
                </a:gridCol>
                <a:gridCol w="1566058">
                  <a:extLst>
                    <a:ext uri="{9D8B030D-6E8A-4147-A177-3AD203B41FA5}">
                      <a16:colId xmlns:a16="http://schemas.microsoft.com/office/drawing/2014/main" val="191700616"/>
                    </a:ext>
                  </a:extLst>
                </a:gridCol>
              </a:tblGrid>
              <a:tr h="1340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구분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유튜브</a:t>
                      </a:r>
                    </a:p>
                  </a:txBody>
                  <a:tcP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페이스북</a:t>
                      </a:r>
                    </a:p>
                    <a:p>
                      <a:pPr algn="ctr" latinLnBrk="1"/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인스타그램</a:t>
                      </a:r>
                    </a:p>
                  </a:txBody>
                  <a:tcP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네이버 밴드</a:t>
                      </a:r>
                    </a:p>
                  </a:txBody>
                  <a:tcP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latin typeface="배달의민족 주아" panose="02020603020101020101" pitchFamily="18" charset="-127"/>
                          <a:ea typeface="배달의민족 주아"/>
                        </a:rPr>
                        <a:t>카카오 스토리</a:t>
                      </a:r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비트윈</a:t>
                      </a:r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endParaRPr lang="ko-KR" altLang="en-US" sz="2000" b="1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027805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>
                          <a:latin typeface="배달의민족 주아" panose="02020603020101020101" pitchFamily="18" charset="-127"/>
                          <a:ea typeface="배달의민족 주아"/>
                        </a:rPr>
                        <a:t>성질</a:t>
                      </a:r>
                      <a:endParaRPr lang="en-US" altLang="ko-KR" sz="1600" b="1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개방형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개방형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개방형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</a:t>
                      </a:r>
                    </a:p>
                    <a:p>
                      <a:pPr algn="ctr"/>
                      <a:endParaRPr lang="en-US" altLang="ko-KR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폐쇄형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개방형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완전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폐쇄형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24795354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배달의민족 주아" panose="02020603020101020101" pitchFamily="18" charset="-127"/>
                          <a:ea typeface="배달의민족 주아"/>
                        </a:rPr>
                        <a:t>주요기능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동영상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뉴스피드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사진공유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정보 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사진공유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커플간 채팅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8839171"/>
                  </a:ext>
                </a:extLst>
              </a:tr>
              <a:tr h="600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배달의민족 주아" panose="02020603020101020101" pitchFamily="18" charset="-127"/>
                          <a:ea typeface="배달의민족 주아"/>
                        </a:rPr>
                        <a:t>수익창출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가능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(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구독자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10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만 이상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불가능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불가능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81387913"/>
                  </a:ext>
                </a:extLst>
              </a:tr>
              <a:tr h="1864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배달의민족 주아" panose="02020603020101020101" pitchFamily="18" charset="-127"/>
                          <a:ea typeface="배달의민족 주아"/>
                        </a:rPr>
                        <a:t>피로도 증가 요인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매우 잦은 광고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짧은 내용의 정보를 찾기 위해 긴 영상을 시청해야함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프라이버시 침해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모르는 사람들에게서 오는 연락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 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광고 게시물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 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모르는 사람들에게서 오는 연락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원하지 않는 사람들과의 소통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,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매우 많은 광고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개방형 서비스로 방향을 틀면서 폐쇄성 상실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잘못된 운영으로 인한 광고 범람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무거운 어플리케이션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1976478"/>
                  </a:ext>
                </a:extLst>
              </a:tr>
              <a:tr h="1358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배달의민족 주아" panose="02020603020101020101" pitchFamily="18" charset="-127"/>
                          <a:ea typeface="배달의민족 주아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 세계에서 가장 많이 사용되는 동영상 사이트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확장성이 넓고 중독성이 높다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.</a:t>
                      </a:r>
                      <a:endParaRPr lang="ko-KR" altLang="en-US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전세계적으로 가장 많이 사용되는 </a:t>
                      </a:r>
                      <a:r>
                        <a:rPr lang="en-US" altLang="ko-KR" sz="1600">
                          <a:latin typeface="배달의민족 주아" panose="02020603020101020101" pitchFamily="18" charset="-127"/>
                          <a:ea typeface="배달의민족 주아"/>
                        </a:rPr>
                        <a:t>SNS </a:t>
                      </a: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어플리케이션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모임에 편리한 기능이 많음</a:t>
                      </a:r>
                    </a:p>
                  </a:txBody>
                  <a:tcP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카카오톡과 연동</a:t>
                      </a:r>
                      <a:endParaRPr lang="en-US" altLang="ko-KR" sz="1600">
                        <a:latin typeface="배달의민족 주아" panose="02020603020101020101" pitchFamily="18" charset="-127"/>
                        <a:ea typeface="배달의민족 주아"/>
                      </a:endParaRPr>
                    </a:p>
                  </a:txBody>
                  <a:tcP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배달의민족 주아" panose="02020603020101020101" pitchFamily="18" charset="-127"/>
                          <a:ea typeface="배달의민족 주아"/>
                        </a:rPr>
                        <a:t>가장 유명한 커플 어플리케이션</a:t>
                      </a:r>
                    </a:p>
                  </a:txBody>
                  <a:tcPr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284241"/>
                  </a:ext>
                </a:extLst>
              </a:tr>
            </a:tbl>
          </a:graphicData>
        </a:graphic>
      </p:graphicFrame>
      <p:sp>
        <p:nvSpPr>
          <p:cNvPr id="7" name="AutoShape 1">
            <a:extLst>
              <a:ext uri="{FF2B5EF4-FFF2-40B4-BE49-F238E27FC236}">
                <a16:creationId xmlns:a16="http://schemas.microsoft.com/office/drawing/2014/main" id="{3D7C20C0-89A5-401A-BBCB-07CA169E76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7151" y="25064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EFE087-DFA1-41DC-8CA1-A3A60373955D}"/>
              </a:ext>
            </a:extLst>
          </p:cNvPr>
          <p:cNvGrpSpPr/>
          <p:nvPr/>
        </p:nvGrpSpPr>
        <p:grpSpPr>
          <a:xfrm>
            <a:off x="2436134" y="541838"/>
            <a:ext cx="8862159" cy="978965"/>
            <a:chOff x="2436134" y="541838"/>
            <a:chExt cx="8862159" cy="978965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524FCE0A-3EE2-468D-9AED-EB783FE4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6134" y="541838"/>
              <a:ext cx="978965" cy="9789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AC08E9-E9CE-4ECC-A61E-F0775FD0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45" y="586647"/>
              <a:ext cx="889348" cy="889348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CA06FC34-08F4-4608-8B70-27B33832B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3425" y="631456"/>
              <a:ext cx="800420" cy="844539"/>
            </a:xfrm>
            <a:prstGeom prst="rect">
              <a:avLst/>
            </a:prstGeom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BC46244-E342-4DD5-A05E-8CB4430E9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935" y="609050"/>
              <a:ext cx="844539" cy="844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CEA8D10F-FFBD-4E87-A95D-0B5B1EA94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951" y="609050"/>
              <a:ext cx="844540" cy="84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49B9570D-6714-4EA3-9854-63F93554C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399" y="590849"/>
              <a:ext cx="859297" cy="84453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9235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2">
            <a:extLst>
              <a:ext uri="{FF2B5EF4-FFF2-40B4-BE49-F238E27FC236}">
                <a16:creationId xmlns:a16="http://schemas.microsoft.com/office/drawing/2014/main" id="{CF8A451B-A17C-43D1-A915-81FA142A5DB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99850578"/>
              </p:ext>
            </p:extLst>
          </p:nvPr>
        </p:nvGraphicFramePr>
        <p:xfrm>
          <a:off x="969080" y="135768"/>
          <a:ext cx="9443931" cy="542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133">
                  <a:extLst>
                    <a:ext uri="{9D8B030D-6E8A-4147-A177-3AD203B41FA5}">
                      <a16:colId xmlns:a16="http://schemas.microsoft.com/office/drawing/2014/main" val="2947641172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875441129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4161994540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776514819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1938442718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1089625816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191700616"/>
                    </a:ext>
                  </a:extLst>
                </a:gridCol>
              </a:tblGrid>
              <a:tr h="519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유튜브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/>
                        <a:t>페이스북</a:t>
                      </a:r>
                    </a:p>
                    <a:p>
                      <a:pPr algn="ctr" latinLnBrk="1"/>
                      <a:endParaRPr lang="ko-KR" alt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인스타그램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카카오스토리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카카오톡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err="1"/>
                        <a:t>비트윈</a:t>
                      </a:r>
                      <a:endParaRPr lang="ko-KR" altLang="en-US" sz="1600" b="1"/>
                    </a:p>
                    <a:p>
                      <a:pPr algn="ctr" latinLnBrk="1"/>
                      <a:endParaRPr lang="ko-KR" altLang="en-US" sz="16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027805"/>
                  </a:ext>
                </a:extLst>
              </a:tr>
              <a:tr h="54611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/>
                        <a:t>성질</a:t>
                      </a:r>
                      <a:endParaRPr lang="en-US" altLang="ko-KR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개방형 </a:t>
                      </a:r>
                      <a:r>
                        <a:rPr lang="en-US" altLang="ko-KR" sz="1600"/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개방형 </a:t>
                      </a:r>
                      <a:r>
                        <a:rPr lang="en-US" altLang="ko-KR" sz="1600"/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개방형 </a:t>
                      </a:r>
                      <a:r>
                        <a:rPr lang="en-US" altLang="ko-KR" sz="1600"/>
                        <a:t>SNS</a:t>
                      </a:r>
                    </a:p>
                    <a:p>
                      <a:pPr algn="ctr"/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폐쇄형 </a:t>
                      </a:r>
                      <a:r>
                        <a:rPr lang="en-US" altLang="ko-KR" sz="1600"/>
                        <a:t>SNS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폐쇄형 </a:t>
                      </a:r>
                      <a:r>
                        <a:rPr lang="en-US" altLang="ko-KR" sz="1600"/>
                        <a:t>SNS</a:t>
                      </a:r>
                    </a:p>
                    <a:p>
                      <a:pPr algn="ctr"/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완전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폐쇄형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95354"/>
                  </a:ext>
                </a:extLst>
              </a:tr>
              <a:tr h="36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주요기능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동영상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/>
                        <a:t>뉴스피드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사진공유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사진공유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채팅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/>
                        <a:t>커플간 채팅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9171"/>
                  </a:ext>
                </a:extLst>
              </a:tr>
              <a:tr h="405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수익창출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가능 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구독자 </a:t>
                      </a:r>
                      <a:r>
                        <a:rPr lang="en-US" altLang="ko-KR" sz="1600"/>
                        <a:t>10</a:t>
                      </a:r>
                      <a:r>
                        <a:rPr lang="ko-KR" altLang="en-US" sz="1600"/>
                        <a:t>만 이상</a:t>
                      </a:r>
                      <a:r>
                        <a:rPr lang="en-US" altLang="ko-KR" sz="16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어려움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불가능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불가능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불가능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387913"/>
                  </a:ext>
                </a:extLst>
              </a:tr>
              <a:tr h="133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피로도 증가 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매우 잦은 광고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짧은 내용의 정보를 찾기 위해 긴 영상을 </a:t>
                      </a:r>
                      <a:r>
                        <a:rPr lang="ko-KR" altLang="en-US" sz="1600" err="1"/>
                        <a:t>시청해야함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프라이버시 침해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모르는 사람들에게서 오는 연락</a:t>
                      </a:r>
                      <a:r>
                        <a:rPr lang="en-US" altLang="ko-KR" sz="1600"/>
                        <a:t>,  </a:t>
                      </a:r>
                      <a:r>
                        <a:rPr lang="ko-KR" altLang="en-US" sz="1600"/>
                        <a:t>광고 게시물</a:t>
                      </a:r>
                      <a:r>
                        <a:rPr lang="en-US" altLang="ko-KR" sz="1600"/>
                        <a:t> 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/>
                        <a:t>모르는 사람들에게서 오는 연락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원하지 않는 </a:t>
                      </a:r>
                      <a:r>
                        <a:rPr lang="ko-KR" altLang="en-US" sz="1600" err="1"/>
                        <a:t>사람들과의</a:t>
                      </a:r>
                      <a:r>
                        <a:rPr lang="ko-KR" altLang="en-US" sz="1600"/>
                        <a:t> 소통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매우 많은 광고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모르는 사람들에게 채팅이 오는 경우 존재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무거운 어플리케이션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76478"/>
                  </a:ext>
                </a:extLst>
              </a:tr>
              <a:tr h="1201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 세계에서 가장 많이 사용되는 동영상 사이트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전세계적으로 가장 많이 사용되는 </a:t>
                      </a:r>
                      <a:r>
                        <a:rPr lang="en-US" altLang="ko-KR" sz="1600"/>
                        <a:t>SNS </a:t>
                      </a:r>
                      <a:r>
                        <a:rPr lang="ko-KR" altLang="en-US" sz="1600"/>
                        <a:t>어플리케이션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국민 채팅 어플리케이션</a:t>
                      </a:r>
                      <a:endParaRPr lang="en-US" altLang="ko-KR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가장 유명한 커플 어플리케이션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284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97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EE19E8C-79D7-4FDA-A1F2-8994E6ED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차별성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994CD-D448-49F7-B517-23A455C7E4AE}"/>
              </a:ext>
            </a:extLst>
          </p:cNvPr>
          <p:cNvSpPr txBox="1"/>
          <p:nvPr/>
        </p:nvSpPr>
        <p:spPr>
          <a:xfrm>
            <a:off x="1043430" y="1645521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</a:t>
            </a:r>
            <a:r>
              <a:rPr lang="en-US" altLang="ko-KR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243BC6-578A-44BE-927D-2D05DA48C114}"/>
              </a:ext>
            </a:extLst>
          </p:cNvPr>
          <p:cNvGrpSpPr/>
          <p:nvPr/>
        </p:nvGrpSpPr>
        <p:grpSpPr>
          <a:xfrm>
            <a:off x="838200" y="2152352"/>
            <a:ext cx="9235333" cy="4121374"/>
            <a:chOff x="1379620" y="1139113"/>
            <a:chExt cx="10106527" cy="4583039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D4D5173F-7BBE-477D-9047-78E87032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02842" y="3408322"/>
              <a:ext cx="1070811" cy="1070811"/>
            </a:xfrm>
            <a:prstGeom prst="rect">
              <a:avLst/>
            </a:prstGeom>
          </p:spPr>
        </p:pic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2CFB39BA-78A6-49B0-A5F0-7E9AB303A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3898" y="1139113"/>
              <a:ext cx="1239755" cy="1239755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88BEF79D-B392-4CB9-AE62-F4D5D3B14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04210" y="3429000"/>
              <a:ext cx="1138990" cy="1138990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7FAAD8C-5325-4E8D-9665-0040856B3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79620" y="1139113"/>
              <a:ext cx="1363580" cy="13635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BFDF5-7AF1-41BC-902C-8C1226EE6B4C}"/>
                </a:ext>
              </a:extLst>
            </p:cNvPr>
            <p:cNvSpPr txBox="1"/>
            <p:nvPr/>
          </p:nvSpPr>
          <p:spPr>
            <a:xfrm>
              <a:off x="3004387" y="3413828"/>
              <a:ext cx="309161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폐쇄형 </a:t>
              </a:r>
              <a:r>
                <a:rPr lang="en-US" altLang="ko-KR"/>
                <a:t>SNS</a:t>
              </a:r>
              <a:r>
                <a:rPr lang="ko-KR" altLang="en-US"/>
                <a:t>의 구조를 가지고 있지만</a:t>
              </a:r>
              <a:r>
                <a:rPr lang="en-US" altLang="ko-KR"/>
                <a:t>,</a:t>
              </a:r>
              <a:r>
                <a:rPr lang="ko-KR" altLang="en-US"/>
                <a:t> 채팅을 제외한 </a:t>
              </a:r>
              <a:r>
                <a:rPr lang="en-US" altLang="ko-KR"/>
                <a:t>SNS</a:t>
              </a:r>
              <a:r>
                <a:rPr lang="ko-KR" altLang="en-US"/>
                <a:t>의 공간의 경우 원하는 사용자들에게 인스타그램과 같은 개방형 </a:t>
              </a:r>
              <a:r>
                <a:rPr lang="en-US" altLang="ko-KR"/>
                <a:t>SNS</a:t>
              </a:r>
              <a:r>
                <a:rPr lang="ko-KR" altLang="en-US"/>
                <a:t>공간을 제공해 자신들의 생활</a:t>
              </a:r>
              <a:r>
                <a:rPr lang="en-US" altLang="ko-KR"/>
                <a:t>, </a:t>
              </a:r>
              <a:r>
                <a:rPr lang="ko-KR" altLang="en-US"/>
                <a:t>경험을 자랑하며 개방형 </a:t>
              </a:r>
              <a:r>
                <a:rPr lang="en-US" altLang="ko-KR"/>
                <a:t>SNS</a:t>
              </a:r>
              <a:r>
                <a:rPr lang="ko-KR" altLang="en-US"/>
                <a:t>에 대한 욕구 충족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9D036F-B450-4944-88B4-3863928F0F75}"/>
                </a:ext>
              </a:extLst>
            </p:cNvPr>
            <p:cNvSpPr txBox="1"/>
            <p:nvPr/>
          </p:nvSpPr>
          <p:spPr>
            <a:xfrm>
              <a:off x="3156787" y="1351493"/>
              <a:ext cx="30916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기본적으로 폐쇄형 </a:t>
              </a:r>
              <a:r>
                <a:rPr lang="en-US" altLang="ko-KR"/>
                <a:t>SNS</a:t>
              </a:r>
              <a:r>
                <a:rPr lang="ko-KR" altLang="en-US"/>
                <a:t>의 특징을 지닌 커플 전용 어플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원치 않는 사람들과 소통을 최소화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9DB2C9-AB4B-42F5-8D0A-9E9C1FDF3E2A}"/>
                </a:ext>
              </a:extLst>
            </p:cNvPr>
            <p:cNvSpPr txBox="1"/>
            <p:nvPr/>
          </p:nvSpPr>
          <p:spPr>
            <a:xfrm>
              <a:off x="8059149" y="1213009"/>
              <a:ext cx="30916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사용자들이 </a:t>
              </a:r>
              <a:r>
                <a:rPr lang="en-US" altLang="ko-KR"/>
                <a:t>SNS</a:t>
              </a:r>
              <a:r>
                <a:rPr lang="ko-KR" altLang="en-US"/>
                <a:t>의 구독 기능을 통해 수익 창출을 쉽게 할 수 있도록 함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D0AF8F-6391-4010-9994-F68F33AD9D43}"/>
                </a:ext>
              </a:extLst>
            </p:cNvPr>
            <p:cNvSpPr txBox="1"/>
            <p:nvPr/>
          </p:nvSpPr>
          <p:spPr>
            <a:xfrm>
              <a:off x="8059149" y="3429000"/>
              <a:ext cx="342699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사용자들이 수익 창출을 하기 위해선 구독자들을 유지해야 하기에 쓸데없는 광고와 정보가 줄어들고 양질의 정보를 제공하려 노력하게 되며</a:t>
              </a:r>
              <a:r>
                <a:rPr lang="en-US" altLang="ko-KR"/>
                <a:t>, </a:t>
              </a:r>
              <a:r>
                <a:rPr lang="ko-KR" altLang="en-US"/>
                <a:t>앱 내에서도 광고를 최소화</a:t>
              </a:r>
              <a:r>
                <a:rPr lang="en-US" altLang="ko-KR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10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DC0F906-B389-49DC-A1AD-7577285024F4}"/>
              </a:ext>
            </a:extLst>
          </p:cNvPr>
          <p:cNvCxnSpPr/>
          <p:nvPr/>
        </p:nvCxnSpPr>
        <p:spPr>
          <a:xfrm>
            <a:off x="966433" y="3415050"/>
            <a:ext cx="10372725" cy="190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9805AB9-421F-4F02-A3B0-85E2ADC31961}"/>
              </a:ext>
            </a:extLst>
          </p:cNvPr>
          <p:cNvCxnSpPr>
            <a:cxnSpLocks/>
          </p:cNvCxnSpPr>
          <p:nvPr/>
        </p:nvCxnSpPr>
        <p:spPr>
          <a:xfrm>
            <a:off x="6024207" y="500399"/>
            <a:ext cx="28575" cy="58483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89CEF9-7A74-4939-89C1-7D03F5D93A8E}"/>
              </a:ext>
            </a:extLst>
          </p:cNvPr>
          <p:cNvSpPr txBox="1"/>
          <p:nvPr/>
        </p:nvSpPr>
        <p:spPr>
          <a:xfrm>
            <a:off x="-228600" y="3286125"/>
            <a:ext cx="2686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광고피로도 </a:t>
            </a:r>
            <a:r>
              <a:rPr lang="en-US" altLang="ko-KR">
                <a:ea typeface="맑은 고딕"/>
              </a:rPr>
              <a:t>High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31CC8-7285-4FE5-AD29-31744C043AAA}"/>
              </a:ext>
            </a:extLst>
          </p:cNvPr>
          <p:cNvSpPr txBox="1"/>
          <p:nvPr/>
        </p:nvSpPr>
        <p:spPr>
          <a:xfrm>
            <a:off x="4676775" y="95250"/>
            <a:ext cx="2724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의사소통 하는 사람 많음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F4EA9-D1C4-48AF-A098-97BA9CAD8ED4}"/>
              </a:ext>
            </a:extLst>
          </p:cNvPr>
          <p:cNvSpPr txBox="1"/>
          <p:nvPr/>
        </p:nvSpPr>
        <p:spPr>
          <a:xfrm>
            <a:off x="4695825" y="6438900"/>
            <a:ext cx="2800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의사 소통 하는 사람 적음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73EFB-808D-4D39-A848-4469413D42B4}"/>
              </a:ext>
            </a:extLst>
          </p:cNvPr>
          <p:cNvSpPr txBox="1"/>
          <p:nvPr/>
        </p:nvSpPr>
        <p:spPr>
          <a:xfrm>
            <a:off x="10763250" y="3286125"/>
            <a:ext cx="14287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</a:rPr>
              <a:t>SNS</a:t>
            </a:r>
            <a:r>
              <a:rPr lang="ko-KR" altLang="en-US">
                <a:ea typeface="맑은 고딕"/>
              </a:rPr>
              <a:t>피로도 적음</a:t>
            </a:r>
          </a:p>
        </p:txBody>
      </p:sp>
      <p:pic>
        <p:nvPicPr>
          <p:cNvPr id="12" name="그림 12" descr="셔츠이(가) 표시된 사진&#10;&#10;자동 생성된 설명">
            <a:extLst>
              <a:ext uri="{FF2B5EF4-FFF2-40B4-BE49-F238E27FC236}">
                <a16:creationId xmlns:a16="http://schemas.microsoft.com/office/drawing/2014/main" id="{8B664CDE-F120-4001-86D6-4D2C1FC5C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5791200"/>
            <a:ext cx="552450" cy="561975"/>
          </a:xfrm>
          <a:prstGeom prst="rect">
            <a:avLst/>
          </a:prstGeom>
        </p:spPr>
      </p:pic>
      <p:pic>
        <p:nvPicPr>
          <p:cNvPr id="13" name="그래픽 13">
            <a:extLst>
              <a:ext uri="{FF2B5EF4-FFF2-40B4-BE49-F238E27FC236}">
                <a16:creationId xmlns:a16="http://schemas.microsoft.com/office/drawing/2014/main" id="{33EF00B1-A5CD-4C5B-88C7-5EF05C464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" y="95250"/>
            <a:ext cx="609600" cy="619125"/>
          </a:xfrm>
          <a:prstGeom prst="rect">
            <a:avLst/>
          </a:prstGeom>
        </p:spPr>
      </p:pic>
      <p:pic>
        <p:nvPicPr>
          <p:cNvPr id="14" name="그래픽 14">
            <a:extLst>
              <a:ext uri="{FF2B5EF4-FFF2-40B4-BE49-F238E27FC236}">
                <a16:creationId xmlns:a16="http://schemas.microsoft.com/office/drawing/2014/main" id="{F0F85B19-C9D9-4D44-8DAC-EC55D43B0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9250" y="123825"/>
            <a:ext cx="542925" cy="552450"/>
          </a:xfrm>
          <a:prstGeom prst="rect">
            <a:avLst/>
          </a:prstGeom>
        </p:spPr>
      </p:pic>
      <p:pic>
        <p:nvPicPr>
          <p:cNvPr id="16" name="Picture 4" descr="그리기이(가) 표시된 사진&#10;&#10;자동 생성된 설명">
            <a:extLst>
              <a:ext uri="{FF2B5EF4-FFF2-40B4-BE49-F238E27FC236}">
                <a16:creationId xmlns:a16="http://schemas.microsoft.com/office/drawing/2014/main" id="{DC4E9052-29C9-4CE0-8380-5A329904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5" y="161375"/>
            <a:ext cx="482589" cy="48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음식, 그리기이(가) 표시된 사진&#10;&#10;자동 생성된 설명">
            <a:extLst>
              <a:ext uri="{FF2B5EF4-FFF2-40B4-BE49-F238E27FC236}">
                <a16:creationId xmlns:a16="http://schemas.microsoft.com/office/drawing/2014/main" id="{2D062F79-80B9-43BD-8A9E-BEC339F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24" y="778956"/>
            <a:ext cx="558790" cy="5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1" descr="표지판, 시계, 옅은이(가) 표시된 사진&#10;&#10;자동 생성된 설명">
            <a:extLst>
              <a:ext uri="{FF2B5EF4-FFF2-40B4-BE49-F238E27FC236}">
                <a16:creationId xmlns:a16="http://schemas.microsoft.com/office/drawing/2014/main" id="{A122A82C-4F37-4F3F-A5E9-26323E7BB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55" y="1561328"/>
            <a:ext cx="601362" cy="563262"/>
          </a:xfrm>
          <a:prstGeom prst="rect">
            <a:avLst/>
          </a:prstGeom>
        </p:spPr>
      </p:pic>
      <p:pic>
        <p:nvPicPr>
          <p:cNvPr id="22" name="그림 22" descr="시계이(가) 표시된 사진&#10;&#10;자동 생성된 설명">
            <a:extLst>
              <a:ext uri="{FF2B5EF4-FFF2-40B4-BE49-F238E27FC236}">
                <a16:creationId xmlns:a16="http://schemas.microsoft.com/office/drawing/2014/main" id="{D882BE9E-FBA1-410B-B6F9-5A7EC88C15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5573" y="1471483"/>
            <a:ext cx="634829" cy="64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8CBD03-B33F-48EE-8515-19DF275183C5}"/>
              </a:ext>
            </a:extLst>
          </p:cNvPr>
          <p:cNvSpPr txBox="1"/>
          <p:nvPr/>
        </p:nvSpPr>
        <p:spPr>
          <a:xfrm>
            <a:off x="10448925" y="95250"/>
            <a:ext cx="1619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나너우리</a:t>
            </a:r>
            <a:r>
              <a:rPr lang="ko-KR" altLang="en-US">
                <a:ea typeface="맑은 고딕"/>
              </a:rPr>
              <a:t> SNS</a:t>
            </a:r>
          </a:p>
        </p:txBody>
      </p:sp>
      <p:pic>
        <p:nvPicPr>
          <p:cNvPr id="25" name="그래픽 23">
            <a:extLst>
              <a:ext uri="{FF2B5EF4-FFF2-40B4-BE49-F238E27FC236}">
                <a16:creationId xmlns:a16="http://schemas.microsoft.com/office/drawing/2014/main" id="{D242D03A-DFDD-469E-ACC3-9DA8B71D5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15649" y="466724"/>
            <a:ext cx="847725" cy="8286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59059B-D910-46F5-9829-47C61B596377}"/>
              </a:ext>
            </a:extLst>
          </p:cNvPr>
          <p:cNvSpPr txBox="1"/>
          <p:nvPr/>
        </p:nvSpPr>
        <p:spPr>
          <a:xfrm>
            <a:off x="10515600" y="5210175"/>
            <a:ext cx="1638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나너우리</a:t>
            </a:r>
            <a:r>
              <a:rPr lang="ko-KR" altLang="en-US">
                <a:ea typeface="맑은 고딕"/>
              </a:rPr>
              <a:t> 채팅</a:t>
            </a:r>
          </a:p>
        </p:txBody>
      </p:sp>
      <p:pic>
        <p:nvPicPr>
          <p:cNvPr id="28" name="그래픽 23">
            <a:extLst>
              <a:ext uri="{FF2B5EF4-FFF2-40B4-BE49-F238E27FC236}">
                <a16:creationId xmlns:a16="http://schemas.microsoft.com/office/drawing/2014/main" id="{A770F8C7-4ACD-41D2-B0F3-4028E6980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63274" y="5686424"/>
            <a:ext cx="800100" cy="790575"/>
          </a:xfrm>
          <a:prstGeom prst="rect">
            <a:avLst/>
          </a:prstGeom>
        </p:spPr>
      </p:pic>
      <p:pic>
        <p:nvPicPr>
          <p:cNvPr id="2" name="Picture 4" descr="그리기이(가) 표시된 사진&#10;&#10;자동 생성된 설명">
            <a:extLst>
              <a:ext uri="{FF2B5EF4-FFF2-40B4-BE49-F238E27FC236}">
                <a16:creationId xmlns:a16="http://schemas.microsoft.com/office/drawing/2014/main" id="{869FB36E-F82A-450D-BFAE-E76108334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49" y="781349"/>
            <a:ext cx="554497" cy="5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6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사업화 전략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0F60B6C-CCCE-4FD5-9C0F-EF5A1A35BED1}"/>
              </a:ext>
            </a:extLst>
          </p:cNvPr>
          <p:cNvGrpSpPr/>
          <p:nvPr/>
        </p:nvGrpSpPr>
        <p:grpSpPr>
          <a:xfrm>
            <a:off x="1285978" y="1478604"/>
            <a:ext cx="9620048" cy="5139652"/>
            <a:chOff x="721630" y="386383"/>
            <a:chExt cx="10556534" cy="6240838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F113FD27-F03B-4B92-A8AC-3BE05DE1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3999" y="848031"/>
              <a:ext cx="843103" cy="843103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E7E8B33A-390C-44ED-AB11-3A3985CB8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3798" y="1018459"/>
              <a:ext cx="769145" cy="76914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902EF6A5-1B13-47FD-BA7E-B841C000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12004" y="2973993"/>
              <a:ext cx="682842" cy="682842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74154C75-BFE4-4C38-AF75-DB245345F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40183" y="4284484"/>
              <a:ext cx="421612" cy="421612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FCDAD3ED-313A-4F88-B902-AA9601D4F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11612" y="2289318"/>
              <a:ext cx="881883" cy="881883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8BAE12DA-B86A-4EFB-B614-BF930C49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92688" y="2062244"/>
              <a:ext cx="881882" cy="881882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2DA4BFF5-AFA2-47A6-A1A7-7FDDE7984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99103" y="3080397"/>
              <a:ext cx="595722" cy="532450"/>
            </a:xfrm>
            <a:prstGeom prst="rect">
              <a:avLst/>
            </a:prstGeom>
          </p:spPr>
        </p:pic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6F36BAFD-F2E6-431C-B1D7-2DFFD794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1630" y="2848787"/>
              <a:ext cx="881882" cy="881882"/>
            </a:xfrm>
            <a:prstGeom prst="rect">
              <a:avLst/>
            </a:prstGeom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17530EAC-C728-4019-80BA-602D0280D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642965" y="4742237"/>
              <a:ext cx="769145" cy="769145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98D48A4C-E132-440B-A29A-11133BA70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72483" y="4861708"/>
              <a:ext cx="682843" cy="682843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F917B4-5305-4065-9D00-033E2B84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flipH="1">
              <a:off x="9451270" y="3977101"/>
              <a:ext cx="631842" cy="654473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4FFD925D-3DEE-44D3-B474-BD867A4C5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959479" y="2852297"/>
              <a:ext cx="926237" cy="92623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B7C9FB-3174-47B0-8C5B-5F29D6ED01F5}"/>
                </a:ext>
              </a:extLst>
            </p:cNvPr>
            <p:cNvSpPr txBox="1"/>
            <p:nvPr/>
          </p:nvSpPr>
          <p:spPr>
            <a:xfrm>
              <a:off x="826844" y="2204965"/>
              <a:ext cx="759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회사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1AC35F-007A-4FDE-83E2-48BE3C52AB0E}"/>
                </a:ext>
              </a:extLst>
            </p:cNvPr>
            <p:cNvSpPr txBox="1"/>
            <p:nvPr/>
          </p:nvSpPr>
          <p:spPr>
            <a:xfrm>
              <a:off x="2062210" y="2202456"/>
              <a:ext cx="75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어플 제공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4806C0-B933-42CA-A193-678BDF42656C}"/>
                </a:ext>
              </a:extLst>
            </p:cNvPr>
            <p:cNvSpPr txBox="1"/>
            <p:nvPr/>
          </p:nvSpPr>
          <p:spPr>
            <a:xfrm>
              <a:off x="5037592" y="2251131"/>
              <a:ext cx="759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err="1"/>
                <a:t>인앱결제</a:t>
              </a:r>
              <a:endParaRPr lang="en-US" altLang="ko-KR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0BB479B2-6A61-48DC-B5D3-7B3BCF9F0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084148" y="2852296"/>
              <a:ext cx="926237" cy="926237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E7788CA1-937F-498F-8887-65DAECA9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856677" y="2883503"/>
              <a:ext cx="926237" cy="926237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5497155D-B0C7-485E-A7D5-6AA621E46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7484241">
              <a:off x="6184919" y="3775392"/>
              <a:ext cx="880170" cy="88017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C9D7CC-2849-42FF-9084-83F6CBD83C3C}"/>
                </a:ext>
              </a:extLst>
            </p:cNvPr>
            <p:cNvSpPr txBox="1"/>
            <p:nvPr/>
          </p:nvSpPr>
          <p:spPr>
            <a:xfrm>
              <a:off x="6769468" y="2327662"/>
              <a:ext cx="1141790" cy="784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앱 화폐 제공</a:t>
              </a:r>
              <a:endParaRPr lang="en-US" altLang="ko-KR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F5635E-6CA6-4990-A67E-41D788E19F1B}"/>
                </a:ext>
              </a:extLst>
            </p:cNvPr>
            <p:cNvSpPr txBox="1"/>
            <p:nvPr/>
          </p:nvSpPr>
          <p:spPr>
            <a:xfrm>
              <a:off x="5556923" y="5698273"/>
              <a:ext cx="91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  <a:endParaRPr lang="en-US" altLang="ko-KR"/>
            </a:p>
          </p:txBody>
        </p:sp>
        <p:pic>
          <p:nvPicPr>
            <p:cNvPr id="37" name="그래픽 36">
              <a:extLst>
                <a:ext uri="{FF2B5EF4-FFF2-40B4-BE49-F238E27FC236}">
                  <a16:creationId xmlns:a16="http://schemas.microsoft.com/office/drawing/2014/main" id="{11A4D325-E4A6-4611-979A-67FEE3126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5400000">
              <a:off x="9491807" y="3118791"/>
              <a:ext cx="683645" cy="683645"/>
            </a:xfrm>
            <a:prstGeom prst="rect">
              <a:avLst/>
            </a:prstGeom>
          </p:spPr>
        </p:pic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E9FC1219-6AE8-45EE-A951-8884CA36D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9148063">
              <a:off x="8646076" y="4420156"/>
              <a:ext cx="718684" cy="718684"/>
            </a:xfrm>
            <a:prstGeom prst="rect">
              <a:avLst/>
            </a:prstGeom>
          </p:spPr>
        </p:pic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B224FF78-D292-42B8-A2C4-F545D476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622804" y="4772036"/>
              <a:ext cx="926237" cy="926237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50F78B86-0DE6-415A-B282-542D5E2F4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6390052" y="861367"/>
              <a:ext cx="926237" cy="926237"/>
            </a:xfrm>
            <a:prstGeom prst="rect">
              <a:avLst/>
            </a:prstGeom>
          </p:spPr>
        </p:pic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E709373-DA84-40B4-8E8E-8DA23A951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2776086">
              <a:off x="8417464" y="1466118"/>
              <a:ext cx="926237" cy="92623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4573F97-2400-4E40-9FDF-013D3191FD7D}"/>
                </a:ext>
              </a:extLst>
            </p:cNvPr>
            <p:cNvSpPr txBox="1"/>
            <p:nvPr/>
          </p:nvSpPr>
          <p:spPr>
            <a:xfrm>
              <a:off x="7254425" y="5815071"/>
              <a:ext cx="2043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화폐를 통한 구독</a:t>
              </a:r>
              <a:endParaRPr lang="en-US" altLang="ko-KR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74A359-529F-4B16-8909-A7B801F22593}"/>
                </a:ext>
              </a:extLst>
            </p:cNvPr>
            <p:cNvSpPr txBox="1"/>
            <p:nvPr/>
          </p:nvSpPr>
          <p:spPr>
            <a:xfrm>
              <a:off x="9451270" y="4910741"/>
              <a:ext cx="1826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err="1"/>
                <a:t>좋아요를</a:t>
              </a:r>
              <a:r>
                <a:rPr lang="ko-KR" altLang="en-US" sz="1600"/>
                <a:t> 많이 받는 양질의 정보</a:t>
              </a:r>
              <a:endParaRPr lang="en-US" altLang="ko-KR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55DB12-8824-49E9-AB97-29A4186F6FCE}"/>
                </a:ext>
              </a:extLst>
            </p:cNvPr>
            <p:cNvSpPr txBox="1"/>
            <p:nvPr/>
          </p:nvSpPr>
          <p:spPr>
            <a:xfrm>
              <a:off x="9451270" y="1490834"/>
              <a:ext cx="91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사용자</a:t>
              </a:r>
              <a:endParaRPr lang="en-US" altLang="ko-KR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94365C-67A1-43AA-9DD2-9E0ADD1C2B78}"/>
                </a:ext>
              </a:extLst>
            </p:cNvPr>
            <p:cNvSpPr txBox="1"/>
            <p:nvPr/>
          </p:nvSpPr>
          <p:spPr>
            <a:xfrm>
              <a:off x="7525565" y="436129"/>
              <a:ext cx="91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환전</a:t>
              </a:r>
              <a:endParaRPr lang="en-US" altLang="ko-KR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592202-DA12-4C7E-9B8F-BB7179228C14}"/>
                </a:ext>
              </a:extLst>
            </p:cNvPr>
            <p:cNvSpPr txBox="1"/>
            <p:nvPr/>
          </p:nvSpPr>
          <p:spPr>
            <a:xfrm>
              <a:off x="5170183" y="386383"/>
              <a:ext cx="91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수수료</a:t>
              </a:r>
              <a:endParaRPr lang="en-US" altLang="ko-KR"/>
            </a:p>
          </p:txBody>
        </p:sp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B33671C9-019C-4228-A72E-D3A6308B3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4506034" y="4811991"/>
              <a:ext cx="926237" cy="926237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961ABEE2-C122-4AF0-B3B3-5161CBB5F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610089" y="4962343"/>
              <a:ext cx="797717" cy="79771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428A94-821F-4112-8B24-89516C4F1C6C}"/>
                </a:ext>
              </a:extLst>
            </p:cNvPr>
            <p:cNvSpPr txBox="1"/>
            <p:nvPr/>
          </p:nvSpPr>
          <p:spPr>
            <a:xfrm>
              <a:off x="2669917" y="5980890"/>
              <a:ext cx="2442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화폐를 통해 이모티콘</a:t>
              </a:r>
              <a:r>
                <a:rPr lang="en-US" altLang="ko-KR"/>
                <a:t>, </a:t>
              </a:r>
              <a:r>
                <a:rPr lang="ko-KR" altLang="en-US"/>
                <a:t>테마 등 구매</a:t>
              </a:r>
              <a:endParaRPr lang="en-US" altLang="ko-KR"/>
            </a:p>
          </p:txBody>
        </p:sp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2179D8C6-7E28-45BD-A69E-B064C6EC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677215">
              <a:off x="5100291" y="3764337"/>
              <a:ext cx="880170" cy="880170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D490F086-3E37-475D-B7DF-6A385C1B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008136" y="3523138"/>
              <a:ext cx="985359" cy="98535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6CCFEFB-9F14-44EE-AC46-B1459F7245D2}"/>
                </a:ext>
              </a:extLst>
            </p:cNvPr>
            <p:cNvSpPr txBox="1"/>
            <p:nvPr/>
          </p:nvSpPr>
          <p:spPr>
            <a:xfrm>
              <a:off x="3233673" y="3188372"/>
              <a:ext cx="759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SNS</a:t>
              </a:r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476D0E-453C-4BDA-9FEA-19A7CB55E34E}"/>
                </a:ext>
              </a:extLst>
            </p:cNvPr>
            <p:cNvSpPr txBox="1"/>
            <p:nvPr/>
          </p:nvSpPr>
          <p:spPr>
            <a:xfrm>
              <a:off x="3147511" y="1850561"/>
              <a:ext cx="759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채팅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38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사업화 전략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AD1BF3-5A8A-45E1-8B02-63D2E391D860}"/>
              </a:ext>
            </a:extLst>
          </p:cNvPr>
          <p:cNvGrpSpPr/>
          <p:nvPr/>
        </p:nvGrpSpPr>
        <p:grpSpPr>
          <a:xfrm>
            <a:off x="1347569" y="2316852"/>
            <a:ext cx="9496863" cy="3672687"/>
            <a:chOff x="792739" y="1202939"/>
            <a:chExt cx="9496863" cy="3672687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3E2A0BB6-F878-4757-A87E-58464E42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2739" y="1449569"/>
              <a:ext cx="789710" cy="789710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264BA25-6427-4F55-B5B2-7A2BA48E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41910" y="1687893"/>
              <a:ext cx="759822" cy="759822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9B1313B1-26E6-48A4-B346-DF4DF7139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92929" y="1312256"/>
              <a:ext cx="755702" cy="75570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8BFF90-0163-49A7-ADEA-CBF4B483B0A0}"/>
                </a:ext>
              </a:extLst>
            </p:cNvPr>
            <p:cNvSpPr txBox="1"/>
            <p:nvPr/>
          </p:nvSpPr>
          <p:spPr>
            <a:xfrm>
              <a:off x="2431373" y="1202939"/>
              <a:ext cx="883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1B43E8-1794-4775-89FA-10A3CB85E0A6}"/>
                </a:ext>
              </a:extLst>
            </p:cNvPr>
            <p:cNvSpPr txBox="1"/>
            <p:nvPr/>
          </p:nvSpPr>
          <p:spPr>
            <a:xfrm>
              <a:off x="8295889" y="1202939"/>
              <a:ext cx="1467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유통채널</a:t>
              </a:r>
              <a:endPara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9A962C-CCE8-441B-97E6-C48BD699EA62}"/>
                </a:ext>
              </a:extLst>
            </p:cNvPr>
            <p:cNvSpPr txBox="1"/>
            <p:nvPr/>
          </p:nvSpPr>
          <p:spPr>
            <a:xfrm>
              <a:off x="2427724" y="1718474"/>
              <a:ext cx="2892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SNS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가장 활발하게 사용하는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10~30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여성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커플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D04C1B-7371-4757-8CC9-A3FF72952232}"/>
                </a:ext>
              </a:extLst>
            </p:cNvPr>
            <p:cNvSpPr txBox="1"/>
            <p:nvPr/>
          </p:nvSpPr>
          <p:spPr>
            <a:xfrm>
              <a:off x="8295890" y="1829103"/>
              <a:ext cx="1993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구글 플레이 스토어와 애플 앱스토어에서 어플리케이션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A6DDBF-71B8-4D42-BD83-A564928FBA8D}"/>
                </a:ext>
              </a:extLst>
            </p:cNvPr>
            <p:cNvSpPr txBox="1"/>
            <p:nvPr/>
          </p:nvSpPr>
          <p:spPr>
            <a:xfrm>
              <a:off x="2431373" y="3398298"/>
              <a:ext cx="23751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 고객층들이 가장 많이 이용하는 대중교통 시설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지하철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버스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 광고 설치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각종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SNS 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플랫폼의 </a:t>
              </a:r>
              <a:r>
                <a:rPr lang="ko-KR" altLang="en-US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인플루언서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광고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F3995C45-61BD-4857-8D37-8A8663C3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739" y="2995620"/>
              <a:ext cx="579521" cy="579521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4284B8BF-5B3D-4023-A211-D9A8534E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43581" y="2990970"/>
              <a:ext cx="613504" cy="613504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B6CC0983-43ED-44AF-BCAE-7E9C18EFD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3435" y="3786664"/>
              <a:ext cx="700596" cy="7005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AAF246-13A4-4D48-923F-BB003B9ADA59}"/>
                </a:ext>
              </a:extLst>
            </p:cNvPr>
            <p:cNvSpPr txBox="1"/>
            <p:nvPr/>
          </p:nvSpPr>
          <p:spPr>
            <a:xfrm>
              <a:off x="2432672" y="2990970"/>
              <a:ext cx="18729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마케팅 채널</a:t>
              </a:r>
              <a:endParaRPr lang="en-US" altLang="ko-KR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069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자금조달계획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B50A8-DD4F-4409-8800-D9C03F1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036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대표자역량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B50A8-DD4F-4409-8800-D9C03F1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28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3C69A-6140-489B-9A2F-30C0801A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B50A8-DD4F-4409-8800-D9C03F183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개발동기</a:t>
            </a:r>
            <a:endParaRPr lang="en-US" altLang="ko-KR"/>
          </a:p>
          <a:p>
            <a:pPr lvl="1"/>
            <a:r>
              <a:rPr lang="ko-KR" altLang="en-US"/>
              <a:t>필요성 및 문제인식</a:t>
            </a:r>
            <a:endParaRPr lang="en-US" altLang="ko-KR"/>
          </a:p>
          <a:p>
            <a:r>
              <a:rPr lang="ko-KR" altLang="en-US"/>
              <a:t>해결방안</a:t>
            </a:r>
            <a:endParaRPr lang="en-US" altLang="ko-KR"/>
          </a:p>
          <a:p>
            <a:r>
              <a:rPr lang="ko-KR" altLang="en-US"/>
              <a:t>시장분석</a:t>
            </a:r>
            <a:endParaRPr lang="en-US" altLang="ko-KR"/>
          </a:p>
          <a:p>
            <a:r>
              <a:rPr lang="ko-KR" altLang="en-US" err="1"/>
              <a:t>사업화전략</a:t>
            </a:r>
            <a:endParaRPr lang="en-US" altLang="ko-KR"/>
          </a:p>
          <a:p>
            <a:r>
              <a:rPr lang="ko-KR" altLang="en-US"/>
              <a:t>성장전략</a:t>
            </a:r>
            <a:endParaRPr lang="en-US" altLang="ko-KR"/>
          </a:p>
          <a:p>
            <a:r>
              <a:rPr lang="ko-KR" altLang="en-US"/>
              <a:t>자금조달계획</a:t>
            </a:r>
            <a:endParaRPr lang="en-US" altLang="ko-KR"/>
          </a:p>
          <a:p>
            <a:r>
              <a:rPr lang="ko-KR" altLang="en-US"/>
              <a:t>대표자역량</a:t>
            </a:r>
            <a:endParaRPr lang="en-US" altLang="ko-KR"/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671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F310D-A2D7-4968-9A2B-2DDEFF48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/>
              <a:t>개발동기</a:t>
            </a:r>
            <a:endParaRPr lang="en-US" altLang="ko-KR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02ADE-F57C-491A-BA45-E35A8511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ko-KR" altLang="en-US" sz="1600"/>
              <a:t>스마트폰 보급률이 증가하고</a:t>
            </a:r>
            <a:r>
              <a:rPr lang="en-US" altLang="ko-KR" sz="1600"/>
              <a:t>, </a:t>
            </a:r>
            <a:r>
              <a:rPr lang="ko-KR" altLang="en-US" sz="1600"/>
              <a:t>개인의 </a:t>
            </a:r>
            <a:r>
              <a:rPr lang="en-US" altLang="ko-KR" sz="1600"/>
              <a:t>SNS </a:t>
            </a:r>
            <a:r>
              <a:rPr lang="ko-KR" altLang="en-US" sz="1600"/>
              <a:t>사용이 점차 일상화됨에 따라 긍정적인 현상 외에 부정적인 현상이 나타나고 있다</a:t>
            </a:r>
            <a:r>
              <a:rPr lang="en-US" altLang="ko-KR" sz="1600"/>
              <a:t>.</a:t>
            </a:r>
          </a:p>
          <a:p>
            <a:pPr marL="0" indent="0" algn="just">
              <a:buNone/>
            </a:pPr>
            <a:r>
              <a:rPr lang="ko-KR" altLang="en-US" sz="1600">
                <a:ea typeface="맑은 고딕"/>
              </a:rPr>
              <a:t>특별히 코로나 사태로 인해 많은 사람들이 오프라인 보다는 온라인에서 </a:t>
            </a:r>
            <a:r>
              <a:rPr lang="en-US" altLang="ko-KR" sz="1600">
                <a:ea typeface="맑은 고딕"/>
              </a:rPr>
              <a:t>SNS</a:t>
            </a:r>
            <a:r>
              <a:rPr lang="ko-KR" altLang="en-US" sz="1600">
                <a:ea typeface="맑은 고딕"/>
              </a:rPr>
              <a:t>를 이용하여 커뮤니케이션을 하는 경우가 많아졌는데</a:t>
            </a:r>
            <a:r>
              <a:rPr lang="en-US" altLang="ko-KR" sz="1600">
                <a:ea typeface="맑은 고딕"/>
              </a:rPr>
              <a:t>, SNS</a:t>
            </a:r>
            <a:r>
              <a:rPr lang="ko-KR" altLang="en-US" sz="1600">
                <a:ea typeface="맑은 고딕"/>
              </a:rPr>
              <a:t>를 통한 과도한 정보 부하와 많은 연결로 인해 </a:t>
            </a:r>
            <a:r>
              <a:rPr lang="en-US" altLang="ko-KR" sz="1600">
                <a:ea typeface="맑은 고딕"/>
              </a:rPr>
              <a:t>SNS </a:t>
            </a:r>
            <a:r>
              <a:rPr lang="ko-KR" altLang="en-US" sz="1600">
                <a:ea typeface="맑은 고딕"/>
              </a:rPr>
              <a:t>사용에 피로 감을 느끼는 사람들이 증가하고 있다</a:t>
            </a:r>
            <a:r>
              <a:rPr lang="en-US" altLang="ko-KR" sz="1600">
                <a:ea typeface="맑은 고딕"/>
              </a:rPr>
              <a:t>. SNS </a:t>
            </a:r>
            <a:r>
              <a:rPr lang="ko-KR" altLang="en-US" sz="1600">
                <a:ea typeface="맑은 고딕"/>
              </a:rPr>
              <a:t>사용이 스트레스가 되고 그에 따른 대인관계 문제가 발생하고 있다.</a:t>
            </a:r>
            <a:endParaRPr lang="en-US" altLang="ko-KR" sz="1600"/>
          </a:p>
          <a:p>
            <a:pPr marL="0" indent="0" algn="just">
              <a:buNone/>
            </a:pPr>
            <a:endParaRPr lang="en-US" altLang="ko-KR" sz="1600"/>
          </a:p>
          <a:p>
            <a:pPr marL="0" indent="0" algn="ctr">
              <a:buNone/>
            </a:pPr>
            <a:r>
              <a:rPr lang="ko-KR" altLang="en-US" sz="2000"/>
              <a:t>스마트폰 보급률 증가 </a:t>
            </a:r>
            <a:r>
              <a:rPr lang="en-US" altLang="ko-KR" sz="2000"/>
              <a:t>-&gt; SNS</a:t>
            </a:r>
            <a:r>
              <a:rPr lang="ko-KR" altLang="en-US" sz="2000"/>
              <a:t> 사용 일상화 </a:t>
            </a:r>
            <a:r>
              <a:rPr lang="en-US" altLang="ko-KR" sz="2000"/>
              <a:t>-&gt; </a:t>
            </a:r>
            <a:r>
              <a:rPr lang="ko-KR" altLang="en-US" sz="2000"/>
              <a:t>부정적인 현상 </a:t>
            </a:r>
            <a:endParaRPr lang="en-US" altLang="ko-KR" sz="2000"/>
          </a:p>
          <a:p>
            <a:pPr marL="0" indent="0" algn="ctr">
              <a:buNone/>
            </a:pPr>
            <a:r>
              <a:rPr lang="ko-KR" altLang="en-US" sz="2000"/>
              <a:t>코로나 </a:t>
            </a:r>
            <a:r>
              <a:rPr lang="en-US" altLang="ko-KR" sz="2000"/>
              <a:t>-&gt; SNS</a:t>
            </a:r>
            <a:r>
              <a:rPr lang="ko-KR" altLang="en-US" sz="2000"/>
              <a:t>사용 증가 </a:t>
            </a:r>
            <a:r>
              <a:rPr lang="en-US" altLang="ko-KR" sz="2000"/>
              <a:t>-&gt; </a:t>
            </a:r>
            <a:r>
              <a:rPr lang="ko-KR" altLang="en-US" sz="2000"/>
              <a:t>정보 부하와</a:t>
            </a:r>
            <a:r>
              <a:rPr lang="en-US" altLang="ko-KR" sz="2000"/>
              <a:t> </a:t>
            </a:r>
            <a:r>
              <a:rPr lang="ko-KR" altLang="en-US" sz="2000"/>
              <a:t>많은 연결로 인한 피로감 </a:t>
            </a:r>
            <a:r>
              <a:rPr lang="en-US" altLang="ko-KR" sz="2000"/>
              <a:t>-&gt; </a:t>
            </a:r>
            <a:r>
              <a:rPr lang="ko-KR" altLang="en-US" sz="2000"/>
              <a:t>스트레스 </a:t>
            </a:r>
            <a:r>
              <a:rPr lang="en-US" altLang="ko-KR" sz="2000"/>
              <a:t>-&gt;SNS</a:t>
            </a:r>
            <a:r>
              <a:rPr lang="ko-KR" altLang="en-US" sz="2000"/>
              <a:t>이용 중단</a:t>
            </a:r>
            <a:r>
              <a:rPr lang="en-US" altLang="ko-KR" sz="2000"/>
              <a:t>, </a:t>
            </a:r>
            <a:r>
              <a:rPr lang="ko-KR" altLang="en-US" sz="2000"/>
              <a:t>또는</a:t>
            </a:r>
            <a:r>
              <a:rPr lang="en-US" altLang="ko-KR" sz="2000"/>
              <a:t> </a:t>
            </a:r>
            <a:r>
              <a:rPr lang="ko-KR" altLang="en-US" sz="2000"/>
              <a:t>폐쇄 네트워크 강화</a:t>
            </a:r>
            <a:endParaRPr lang="en-US" altLang="ko-KR" sz="2000"/>
          </a:p>
          <a:p>
            <a:pPr marL="0" indent="0" algn="ctr">
              <a:buNone/>
            </a:pPr>
            <a:endParaRPr lang="en-US" altLang="ko-KR" sz="2000"/>
          </a:p>
          <a:p>
            <a:pPr marL="0" indent="0" algn="ctr">
              <a:buNone/>
            </a:pPr>
            <a:r>
              <a:rPr lang="ko-KR" altLang="en-US" sz="2000"/>
              <a:t> </a:t>
            </a:r>
            <a:r>
              <a:rPr lang="en-US" altLang="ko-KR" sz="2000"/>
              <a:t>SNS </a:t>
            </a:r>
            <a:r>
              <a:rPr lang="ko-KR" altLang="en-US" sz="2000"/>
              <a:t>피로감은 줄이고 긍정적인 부분을 </a:t>
            </a:r>
            <a:r>
              <a:rPr lang="ko-KR" altLang="en-US" sz="2000" err="1"/>
              <a:t>강화시킬</a:t>
            </a:r>
            <a:r>
              <a:rPr lang="ko-KR" altLang="en-US" sz="2000"/>
              <a:t> 수 있는 새로운 형태의 </a:t>
            </a:r>
            <a:r>
              <a:rPr lang="en-US" altLang="ko-KR" sz="2000"/>
              <a:t>SNS</a:t>
            </a:r>
            <a:r>
              <a:rPr lang="ko-KR" altLang="en-US" sz="2000"/>
              <a:t>가 필요함</a:t>
            </a:r>
            <a:r>
              <a:rPr lang="en-US" altLang="ko-KR" sz="2000"/>
              <a:t>.</a:t>
            </a:r>
          </a:p>
          <a:p>
            <a:pPr marL="0" indent="0" algn="ctr">
              <a:buNone/>
            </a:pPr>
            <a:endParaRPr lang="en-US" altLang="ko-KR" sz="2000"/>
          </a:p>
          <a:p>
            <a:pPr marL="0" indent="0" algn="ctr">
              <a:buNone/>
            </a:pPr>
            <a:r>
              <a:rPr lang="ko-KR" altLang="en-US" sz="2000" err="1"/>
              <a:t>나너우리</a:t>
            </a:r>
            <a:r>
              <a:rPr lang="ko-KR" altLang="en-US" sz="2000"/>
              <a:t> </a:t>
            </a:r>
            <a:r>
              <a:rPr lang="en-US" altLang="ko-KR" sz="2000"/>
              <a:t>= </a:t>
            </a:r>
            <a:r>
              <a:rPr lang="ko-KR" altLang="en-US" sz="2000"/>
              <a:t>개방형 </a:t>
            </a:r>
            <a:r>
              <a:rPr lang="en-US" altLang="ko-KR" sz="2000"/>
              <a:t>SNS</a:t>
            </a:r>
            <a:r>
              <a:rPr lang="ko-KR" altLang="en-US" sz="2000"/>
              <a:t>와 폐쇄형 네트워크의 장점을 결합한 형태의 </a:t>
            </a:r>
            <a:r>
              <a:rPr lang="en-US" altLang="ko-KR" sz="2000"/>
              <a:t>SNS</a:t>
            </a:r>
          </a:p>
          <a:p>
            <a:pPr marL="0" indent="0" algn="ctr">
              <a:buNone/>
            </a:pPr>
            <a:r>
              <a:rPr lang="en-US" altLang="ko-KR" sz="2000"/>
              <a:t>		 </a:t>
            </a:r>
            <a:r>
              <a:rPr lang="ko-KR" altLang="en-US" sz="2000"/>
              <a:t>특별히 광고로 인한 피로감을 최소화 시켜 풍성한 인간관계를 가능하게 함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83695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0">
            <a:extLst>
              <a:ext uri="{FF2B5EF4-FFF2-40B4-BE49-F238E27FC236}">
                <a16:creationId xmlns:a16="http://schemas.microsoft.com/office/drawing/2014/main" id="{4F2DED24-B170-4D27-83F8-F333CCD1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1867" y="2406619"/>
            <a:ext cx="739037" cy="770352"/>
          </a:xfrm>
          <a:prstGeom prst="rect">
            <a:avLst/>
          </a:prstGeom>
        </p:spPr>
      </p:pic>
      <p:pic>
        <p:nvPicPr>
          <p:cNvPr id="15" name="그래픽 13">
            <a:extLst>
              <a:ext uri="{FF2B5EF4-FFF2-40B4-BE49-F238E27FC236}">
                <a16:creationId xmlns:a16="http://schemas.microsoft.com/office/drawing/2014/main" id="{0ACF957E-BBD0-494F-8881-53855503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0017" y="1712899"/>
            <a:ext cx="665968" cy="65552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470492-9ED5-4E81-8F6C-4B0D1CF417F5}"/>
              </a:ext>
            </a:extLst>
          </p:cNvPr>
          <p:cNvGrpSpPr/>
          <p:nvPr/>
        </p:nvGrpSpPr>
        <p:grpSpPr>
          <a:xfrm>
            <a:off x="641522" y="1130128"/>
            <a:ext cx="8915399" cy="5444977"/>
            <a:chOff x="762000" y="295274"/>
            <a:chExt cx="8915399" cy="5444977"/>
          </a:xfrm>
        </p:grpSpPr>
        <p:pic>
          <p:nvPicPr>
            <p:cNvPr id="6" name="그래픽 6">
              <a:extLst>
                <a:ext uri="{FF2B5EF4-FFF2-40B4-BE49-F238E27FC236}">
                  <a16:creationId xmlns:a16="http://schemas.microsoft.com/office/drawing/2014/main" id="{F2905FC9-0744-4E32-90A8-2D05B67C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7656" y="754721"/>
              <a:ext cx="1008599" cy="987863"/>
            </a:xfrm>
            <a:prstGeom prst="rect">
              <a:avLst/>
            </a:prstGeom>
          </p:spPr>
        </p:pic>
        <p:pic>
          <p:nvPicPr>
            <p:cNvPr id="7" name="그래픽 7">
              <a:extLst>
                <a:ext uri="{FF2B5EF4-FFF2-40B4-BE49-F238E27FC236}">
                  <a16:creationId xmlns:a16="http://schemas.microsoft.com/office/drawing/2014/main" id="{F4324CC2-2556-42B3-918B-6E584CC6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64377" y="2592626"/>
              <a:ext cx="1041748" cy="1031310"/>
            </a:xfrm>
            <a:prstGeom prst="rect">
              <a:avLst/>
            </a:prstGeom>
          </p:spPr>
        </p:pic>
        <p:pic>
          <p:nvPicPr>
            <p:cNvPr id="8" name="그래픽 8">
              <a:extLst>
                <a:ext uri="{FF2B5EF4-FFF2-40B4-BE49-F238E27FC236}">
                  <a16:creationId xmlns:a16="http://schemas.microsoft.com/office/drawing/2014/main" id="{F1C1C8D9-8524-48D2-A90F-1D35B20AB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4774" y="2459147"/>
              <a:ext cx="1302707" cy="1302707"/>
            </a:xfrm>
            <a:prstGeom prst="rect">
              <a:avLst/>
            </a:prstGeom>
          </p:spPr>
        </p:pic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17F3DF86-1386-43DB-B175-ACAC90EC11EE}"/>
                </a:ext>
              </a:extLst>
            </p:cNvPr>
            <p:cNvSpPr/>
            <p:nvPr/>
          </p:nvSpPr>
          <p:spPr>
            <a:xfrm rot="10800000">
              <a:off x="3235156" y="4864862"/>
              <a:ext cx="471734" cy="300461"/>
            </a:xfrm>
            <a:custGeom>
              <a:avLst/>
              <a:gdLst>
                <a:gd name="connsiteX0" fmla="*/ 152625 w 471734"/>
                <a:gd name="connsiteY0" fmla="*/ 300462 h 300461"/>
                <a:gd name="connsiteX1" fmla="*/ 142802 w 471734"/>
                <a:gd name="connsiteY1" fmla="*/ 296474 h 300461"/>
                <a:gd name="connsiteX2" fmla="*/ 4058 w 471734"/>
                <a:gd name="connsiteY2" fmla="*/ 159906 h 300461"/>
                <a:gd name="connsiteX3" fmla="*/ 4058 w 471734"/>
                <a:gd name="connsiteY3" fmla="*/ 140595 h 300461"/>
                <a:gd name="connsiteX4" fmla="*/ 142802 w 471734"/>
                <a:gd name="connsiteY4" fmla="*/ 4026 h 300461"/>
                <a:gd name="connsiteX5" fmla="*/ 157925 w 471734"/>
                <a:gd name="connsiteY5" fmla="*/ 1049 h 300461"/>
                <a:gd name="connsiteX6" fmla="*/ 166499 w 471734"/>
                <a:gd name="connsiteY6" fmla="*/ 13668 h 300461"/>
                <a:gd name="connsiteX7" fmla="*/ 166499 w 471734"/>
                <a:gd name="connsiteY7" fmla="*/ 81952 h 300461"/>
                <a:gd name="connsiteX8" fmla="*/ 443986 w 471734"/>
                <a:gd name="connsiteY8" fmla="*/ 81952 h 300461"/>
                <a:gd name="connsiteX9" fmla="*/ 471734 w 471734"/>
                <a:gd name="connsiteY9" fmla="*/ 109266 h 300461"/>
                <a:gd name="connsiteX10" fmla="*/ 471734 w 471734"/>
                <a:gd name="connsiteY10" fmla="*/ 191207 h 300461"/>
                <a:gd name="connsiteX11" fmla="*/ 443986 w 471734"/>
                <a:gd name="connsiteY11" fmla="*/ 218521 h 300461"/>
                <a:gd name="connsiteX12" fmla="*/ 166499 w 471734"/>
                <a:gd name="connsiteY12" fmla="*/ 218521 h 300461"/>
                <a:gd name="connsiteX13" fmla="*/ 166499 w 471734"/>
                <a:gd name="connsiteY13" fmla="*/ 286805 h 300461"/>
                <a:gd name="connsiteX14" fmla="*/ 157925 w 471734"/>
                <a:gd name="connsiteY14" fmla="*/ 299424 h 300461"/>
                <a:gd name="connsiteX15" fmla="*/ 152625 w 471734"/>
                <a:gd name="connsiteY15" fmla="*/ 300462 h 300461"/>
                <a:gd name="connsiteX16" fmla="*/ 33500 w 471734"/>
                <a:gd name="connsiteY16" fmla="*/ 150237 h 300461"/>
                <a:gd name="connsiteX17" fmla="*/ 138750 w 471734"/>
                <a:gd name="connsiteY17" fmla="*/ 253837 h 300461"/>
                <a:gd name="connsiteX18" fmla="*/ 138750 w 471734"/>
                <a:gd name="connsiteY18" fmla="*/ 204864 h 300461"/>
                <a:gd name="connsiteX19" fmla="*/ 152625 w 471734"/>
                <a:gd name="connsiteY19" fmla="*/ 191207 h 300461"/>
                <a:gd name="connsiteX20" fmla="*/ 443986 w 471734"/>
                <a:gd name="connsiteY20" fmla="*/ 191207 h 300461"/>
                <a:gd name="connsiteX21" fmla="*/ 443986 w 471734"/>
                <a:gd name="connsiteY21" fmla="*/ 109266 h 300461"/>
                <a:gd name="connsiteX22" fmla="*/ 152625 w 471734"/>
                <a:gd name="connsiteY22" fmla="*/ 109266 h 300461"/>
                <a:gd name="connsiteX23" fmla="*/ 138750 w 471734"/>
                <a:gd name="connsiteY23" fmla="*/ 95609 h 300461"/>
                <a:gd name="connsiteX24" fmla="*/ 138750 w 471734"/>
                <a:gd name="connsiteY24" fmla="*/ 46636 h 3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61">
                  <a:moveTo>
                    <a:pt x="152625" y="300462"/>
                  </a:moveTo>
                  <a:cubicBezTo>
                    <a:pt x="149017" y="300462"/>
                    <a:pt x="145465" y="299069"/>
                    <a:pt x="142802" y="296474"/>
                  </a:cubicBezTo>
                  <a:lnTo>
                    <a:pt x="4058" y="159906"/>
                  </a:lnTo>
                  <a:cubicBezTo>
                    <a:pt x="-1353" y="154579"/>
                    <a:pt x="-1353" y="145921"/>
                    <a:pt x="4058" y="140595"/>
                  </a:cubicBezTo>
                  <a:lnTo>
                    <a:pt x="142802" y="4026"/>
                  </a:lnTo>
                  <a:cubicBezTo>
                    <a:pt x="146797" y="93"/>
                    <a:pt x="152736" y="-1081"/>
                    <a:pt x="157925" y="1049"/>
                  </a:cubicBezTo>
                  <a:cubicBezTo>
                    <a:pt x="163114" y="3152"/>
                    <a:pt x="166499" y="8151"/>
                    <a:pt x="166499" y="13668"/>
                  </a:cubicBezTo>
                  <a:lnTo>
                    <a:pt x="166499" y="81952"/>
                  </a:lnTo>
                  <a:lnTo>
                    <a:pt x="443986" y="81952"/>
                  </a:lnTo>
                  <a:cubicBezTo>
                    <a:pt x="459275" y="81952"/>
                    <a:pt x="471734" y="94216"/>
                    <a:pt x="471734" y="109266"/>
                  </a:cubicBezTo>
                  <a:lnTo>
                    <a:pt x="471734" y="191207"/>
                  </a:lnTo>
                  <a:cubicBezTo>
                    <a:pt x="471734" y="206257"/>
                    <a:pt x="459275" y="218521"/>
                    <a:pt x="443986" y="218521"/>
                  </a:cubicBezTo>
                  <a:lnTo>
                    <a:pt x="166499" y="218521"/>
                  </a:lnTo>
                  <a:lnTo>
                    <a:pt x="166499" y="286805"/>
                  </a:lnTo>
                  <a:cubicBezTo>
                    <a:pt x="166499" y="292322"/>
                    <a:pt x="163114" y="297321"/>
                    <a:pt x="157925" y="299424"/>
                  </a:cubicBezTo>
                  <a:cubicBezTo>
                    <a:pt x="156204" y="300134"/>
                    <a:pt x="154401" y="300462"/>
                    <a:pt x="152625" y="300462"/>
                  </a:cubicBezTo>
                  <a:close/>
                  <a:moveTo>
                    <a:pt x="33500" y="150237"/>
                  </a:moveTo>
                  <a:lnTo>
                    <a:pt x="138750" y="253837"/>
                  </a:lnTo>
                  <a:lnTo>
                    <a:pt x="138750" y="204864"/>
                  </a:lnTo>
                  <a:cubicBezTo>
                    <a:pt x="138750" y="197325"/>
                    <a:pt x="144966" y="191207"/>
                    <a:pt x="152625" y="191207"/>
                  </a:cubicBezTo>
                  <a:lnTo>
                    <a:pt x="443986" y="191207"/>
                  </a:lnTo>
                  <a:lnTo>
                    <a:pt x="443986" y="109266"/>
                  </a:lnTo>
                  <a:lnTo>
                    <a:pt x="152625" y="109266"/>
                  </a:lnTo>
                  <a:cubicBezTo>
                    <a:pt x="144966" y="109266"/>
                    <a:pt x="138750" y="103148"/>
                    <a:pt x="138750" y="95609"/>
                  </a:cubicBezTo>
                  <a:lnTo>
                    <a:pt x="138750" y="46636"/>
                  </a:ln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365F05B-B233-4ED2-89AD-C0E15087A2AD}"/>
                </a:ext>
              </a:extLst>
            </p:cNvPr>
            <p:cNvSpPr/>
            <p:nvPr/>
          </p:nvSpPr>
          <p:spPr>
            <a:xfrm rot="10800000">
              <a:off x="3238245" y="1197737"/>
              <a:ext cx="471734" cy="300461"/>
            </a:xfrm>
            <a:custGeom>
              <a:avLst/>
              <a:gdLst>
                <a:gd name="connsiteX0" fmla="*/ 152625 w 471734"/>
                <a:gd name="connsiteY0" fmla="*/ 300462 h 300461"/>
                <a:gd name="connsiteX1" fmla="*/ 142802 w 471734"/>
                <a:gd name="connsiteY1" fmla="*/ 296474 h 300461"/>
                <a:gd name="connsiteX2" fmla="*/ 4058 w 471734"/>
                <a:gd name="connsiteY2" fmla="*/ 159906 h 300461"/>
                <a:gd name="connsiteX3" fmla="*/ 4058 w 471734"/>
                <a:gd name="connsiteY3" fmla="*/ 140595 h 300461"/>
                <a:gd name="connsiteX4" fmla="*/ 142802 w 471734"/>
                <a:gd name="connsiteY4" fmla="*/ 4026 h 300461"/>
                <a:gd name="connsiteX5" fmla="*/ 157925 w 471734"/>
                <a:gd name="connsiteY5" fmla="*/ 1049 h 300461"/>
                <a:gd name="connsiteX6" fmla="*/ 166499 w 471734"/>
                <a:gd name="connsiteY6" fmla="*/ 13668 h 300461"/>
                <a:gd name="connsiteX7" fmla="*/ 166499 w 471734"/>
                <a:gd name="connsiteY7" fmla="*/ 81952 h 300461"/>
                <a:gd name="connsiteX8" fmla="*/ 443986 w 471734"/>
                <a:gd name="connsiteY8" fmla="*/ 81952 h 300461"/>
                <a:gd name="connsiteX9" fmla="*/ 471734 w 471734"/>
                <a:gd name="connsiteY9" fmla="*/ 109266 h 300461"/>
                <a:gd name="connsiteX10" fmla="*/ 471734 w 471734"/>
                <a:gd name="connsiteY10" fmla="*/ 191207 h 300461"/>
                <a:gd name="connsiteX11" fmla="*/ 443986 w 471734"/>
                <a:gd name="connsiteY11" fmla="*/ 218521 h 300461"/>
                <a:gd name="connsiteX12" fmla="*/ 166499 w 471734"/>
                <a:gd name="connsiteY12" fmla="*/ 218521 h 300461"/>
                <a:gd name="connsiteX13" fmla="*/ 166499 w 471734"/>
                <a:gd name="connsiteY13" fmla="*/ 286805 h 300461"/>
                <a:gd name="connsiteX14" fmla="*/ 157925 w 471734"/>
                <a:gd name="connsiteY14" fmla="*/ 299424 h 300461"/>
                <a:gd name="connsiteX15" fmla="*/ 152625 w 471734"/>
                <a:gd name="connsiteY15" fmla="*/ 300462 h 300461"/>
                <a:gd name="connsiteX16" fmla="*/ 33500 w 471734"/>
                <a:gd name="connsiteY16" fmla="*/ 150237 h 300461"/>
                <a:gd name="connsiteX17" fmla="*/ 138750 w 471734"/>
                <a:gd name="connsiteY17" fmla="*/ 253837 h 300461"/>
                <a:gd name="connsiteX18" fmla="*/ 138750 w 471734"/>
                <a:gd name="connsiteY18" fmla="*/ 204864 h 300461"/>
                <a:gd name="connsiteX19" fmla="*/ 152625 w 471734"/>
                <a:gd name="connsiteY19" fmla="*/ 191207 h 300461"/>
                <a:gd name="connsiteX20" fmla="*/ 443986 w 471734"/>
                <a:gd name="connsiteY20" fmla="*/ 191207 h 300461"/>
                <a:gd name="connsiteX21" fmla="*/ 443986 w 471734"/>
                <a:gd name="connsiteY21" fmla="*/ 109266 h 300461"/>
                <a:gd name="connsiteX22" fmla="*/ 152625 w 471734"/>
                <a:gd name="connsiteY22" fmla="*/ 109266 h 300461"/>
                <a:gd name="connsiteX23" fmla="*/ 138750 w 471734"/>
                <a:gd name="connsiteY23" fmla="*/ 95609 h 300461"/>
                <a:gd name="connsiteX24" fmla="*/ 138750 w 471734"/>
                <a:gd name="connsiteY24" fmla="*/ 46636 h 3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61">
                  <a:moveTo>
                    <a:pt x="152625" y="300462"/>
                  </a:moveTo>
                  <a:cubicBezTo>
                    <a:pt x="149017" y="300462"/>
                    <a:pt x="145465" y="299069"/>
                    <a:pt x="142802" y="296474"/>
                  </a:cubicBezTo>
                  <a:lnTo>
                    <a:pt x="4058" y="159906"/>
                  </a:lnTo>
                  <a:cubicBezTo>
                    <a:pt x="-1353" y="154579"/>
                    <a:pt x="-1353" y="145921"/>
                    <a:pt x="4058" y="140595"/>
                  </a:cubicBezTo>
                  <a:lnTo>
                    <a:pt x="142802" y="4026"/>
                  </a:lnTo>
                  <a:cubicBezTo>
                    <a:pt x="146797" y="93"/>
                    <a:pt x="152736" y="-1081"/>
                    <a:pt x="157925" y="1049"/>
                  </a:cubicBezTo>
                  <a:cubicBezTo>
                    <a:pt x="163114" y="3152"/>
                    <a:pt x="166499" y="8151"/>
                    <a:pt x="166499" y="13668"/>
                  </a:cubicBezTo>
                  <a:lnTo>
                    <a:pt x="166499" y="81952"/>
                  </a:lnTo>
                  <a:lnTo>
                    <a:pt x="443986" y="81952"/>
                  </a:lnTo>
                  <a:cubicBezTo>
                    <a:pt x="459275" y="81952"/>
                    <a:pt x="471734" y="94216"/>
                    <a:pt x="471734" y="109266"/>
                  </a:cubicBezTo>
                  <a:lnTo>
                    <a:pt x="471734" y="191207"/>
                  </a:lnTo>
                  <a:cubicBezTo>
                    <a:pt x="471734" y="206257"/>
                    <a:pt x="459275" y="218521"/>
                    <a:pt x="443986" y="218521"/>
                  </a:cubicBezTo>
                  <a:lnTo>
                    <a:pt x="166499" y="218521"/>
                  </a:lnTo>
                  <a:lnTo>
                    <a:pt x="166499" y="286805"/>
                  </a:lnTo>
                  <a:cubicBezTo>
                    <a:pt x="166499" y="292322"/>
                    <a:pt x="163114" y="297321"/>
                    <a:pt x="157925" y="299424"/>
                  </a:cubicBezTo>
                  <a:cubicBezTo>
                    <a:pt x="156204" y="300134"/>
                    <a:pt x="154401" y="300462"/>
                    <a:pt x="152625" y="300462"/>
                  </a:cubicBezTo>
                  <a:close/>
                  <a:moveTo>
                    <a:pt x="33500" y="150237"/>
                  </a:moveTo>
                  <a:lnTo>
                    <a:pt x="138750" y="253837"/>
                  </a:lnTo>
                  <a:lnTo>
                    <a:pt x="138750" y="204864"/>
                  </a:lnTo>
                  <a:cubicBezTo>
                    <a:pt x="138750" y="197325"/>
                    <a:pt x="144966" y="191207"/>
                    <a:pt x="152625" y="191207"/>
                  </a:cubicBezTo>
                  <a:lnTo>
                    <a:pt x="443986" y="191207"/>
                  </a:lnTo>
                  <a:lnTo>
                    <a:pt x="443986" y="109266"/>
                  </a:lnTo>
                  <a:lnTo>
                    <a:pt x="152625" y="109266"/>
                  </a:lnTo>
                  <a:cubicBezTo>
                    <a:pt x="144966" y="109266"/>
                    <a:pt x="138750" y="103148"/>
                    <a:pt x="138750" y="95609"/>
                  </a:cubicBezTo>
                  <a:lnTo>
                    <a:pt x="138750" y="46636"/>
                  </a:ln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223BE2-B872-4512-83F3-DE4EF5F7D93B}"/>
                </a:ext>
              </a:extLst>
            </p:cNvPr>
            <p:cNvSpPr txBox="1"/>
            <p:nvPr/>
          </p:nvSpPr>
          <p:spPr>
            <a:xfrm>
              <a:off x="819150" y="29527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스마트폰 보급률 증가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8AD654-AF3F-4CCC-A13C-0C79CC2B1C9D}"/>
                </a:ext>
              </a:extLst>
            </p:cNvPr>
            <p:cNvSpPr txBox="1"/>
            <p:nvPr/>
          </p:nvSpPr>
          <p:spPr>
            <a:xfrm>
              <a:off x="3708314" y="295274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SNS 이용 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C172C9-6C51-46DB-863B-401349B33DC2}"/>
                </a:ext>
              </a:extLst>
            </p:cNvPr>
            <p:cNvSpPr txBox="1"/>
            <p:nvPr/>
          </p:nvSpPr>
          <p:spPr>
            <a:xfrm>
              <a:off x="762000" y="1971674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코로나 바이러스 확산</a:t>
              </a:r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811235-0851-4CA0-BC83-928114E233CC}"/>
                </a:ext>
              </a:extLst>
            </p:cNvPr>
            <p:cNvSpPr txBox="1"/>
            <p:nvPr/>
          </p:nvSpPr>
          <p:spPr>
            <a:xfrm>
              <a:off x="3333750" y="1971674"/>
              <a:ext cx="3248025" cy="37010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거리두기로 인한 소통의 단절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E61C3FCB-578F-4884-814A-4D4B4E988E3E}"/>
                </a:ext>
              </a:extLst>
            </p:cNvPr>
            <p:cNvSpPr/>
            <p:nvPr/>
          </p:nvSpPr>
          <p:spPr>
            <a:xfrm rot="10800000">
              <a:off x="3238245" y="2969387"/>
              <a:ext cx="471734" cy="300461"/>
            </a:xfrm>
            <a:custGeom>
              <a:avLst/>
              <a:gdLst>
                <a:gd name="connsiteX0" fmla="*/ 152625 w 471734"/>
                <a:gd name="connsiteY0" fmla="*/ 300462 h 300461"/>
                <a:gd name="connsiteX1" fmla="*/ 142802 w 471734"/>
                <a:gd name="connsiteY1" fmla="*/ 296474 h 300461"/>
                <a:gd name="connsiteX2" fmla="*/ 4058 w 471734"/>
                <a:gd name="connsiteY2" fmla="*/ 159906 h 300461"/>
                <a:gd name="connsiteX3" fmla="*/ 4058 w 471734"/>
                <a:gd name="connsiteY3" fmla="*/ 140595 h 300461"/>
                <a:gd name="connsiteX4" fmla="*/ 142802 w 471734"/>
                <a:gd name="connsiteY4" fmla="*/ 4026 h 300461"/>
                <a:gd name="connsiteX5" fmla="*/ 157925 w 471734"/>
                <a:gd name="connsiteY5" fmla="*/ 1049 h 300461"/>
                <a:gd name="connsiteX6" fmla="*/ 166499 w 471734"/>
                <a:gd name="connsiteY6" fmla="*/ 13668 h 300461"/>
                <a:gd name="connsiteX7" fmla="*/ 166499 w 471734"/>
                <a:gd name="connsiteY7" fmla="*/ 81952 h 300461"/>
                <a:gd name="connsiteX8" fmla="*/ 443986 w 471734"/>
                <a:gd name="connsiteY8" fmla="*/ 81952 h 300461"/>
                <a:gd name="connsiteX9" fmla="*/ 471734 w 471734"/>
                <a:gd name="connsiteY9" fmla="*/ 109266 h 300461"/>
                <a:gd name="connsiteX10" fmla="*/ 471734 w 471734"/>
                <a:gd name="connsiteY10" fmla="*/ 191207 h 300461"/>
                <a:gd name="connsiteX11" fmla="*/ 443986 w 471734"/>
                <a:gd name="connsiteY11" fmla="*/ 218521 h 300461"/>
                <a:gd name="connsiteX12" fmla="*/ 166499 w 471734"/>
                <a:gd name="connsiteY12" fmla="*/ 218521 h 300461"/>
                <a:gd name="connsiteX13" fmla="*/ 166499 w 471734"/>
                <a:gd name="connsiteY13" fmla="*/ 286805 h 300461"/>
                <a:gd name="connsiteX14" fmla="*/ 157925 w 471734"/>
                <a:gd name="connsiteY14" fmla="*/ 299424 h 300461"/>
                <a:gd name="connsiteX15" fmla="*/ 152625 w 471734"/>
                <a:gd name="connsiteY15" fmla="*/ 300462 h 300461"/>
                <a:gd name="connsiteX16" fmla="*/ 33500 w 471734"/>
                <a:gd name="connsiteY16" fmla="*/ 150237 h 300461"/>
                <a:gd name="connsiteX17" fmla="*/ 138750 w 471734"/>
                <a:gd name="connsiteY17" fmla="*/ 253837 h 300461"/>
                <a:gd name="connsiteX18" fmla="*/ 138750 w 471734"/>
                <a:gd name="connsiteY18" fmla="*/ 204864 h 300461"/>
                <a:gd name="connsiteX19" fmla="*/ 152625 w 471734"/>
                <a:gd name="connsiteY19" fmla="*/ 191207 h 300461"/>
                <a:gd name="connsiteX20" fmla="*/ 443986 w 471734"/>
                <a:gd name="connsiteY20" fmla="*/ 191207 h 300461"/>
                <a:gd name="connsiteX21" fmla="*/ 443986 w 471734"/>
                <a:gd name="connsiteY21" fmla="*/ 109266 h 300461"/>
                <a:gd name="connsiteX22" fmla="*/ 152625 w 471734"/>
                <a:gd name="connsiteY22" fmla="*/ 109266 h 300461"/>
                <a:gd name="connsiteX23" fmla="*/ 138750 w 471734"/>
                <a:gd name="connsiteY23" fmla="*/ 95609 h 300461"/>
                <a:gd name="connsiteX24" fmla="*/ 138750 w 471734"/>
                <a:gd name="connsiteY24" fmla="*/ 46636 h 3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61">
                  <a:moveTo>
                    <a:pt x="152625" y="300462"/>
                  </a:moveTo>
                  <a:cubicBezTo>
                    <a:pt x="149017" y="300462"/>
                    <a:pt x="145465" y="299069"/>
                    <a:pt x="142802" y="296474"/>
                  </a:cubicBezTo>
                  <a:lnTo>
                    <a:pt x="4058" y="159906"/>
                  </a:lnTo>
                  <a:cubicBezTo>
                    <a:pt x="-1353" y="154579"/>
                    <a:pt x="-1353" y="145921"/>
                    <a:pt x="4058" y="140595"/>
                  </a:cubicBezTo>
                  <a:lnTo>
                    <a:pt x="142802" y="4026"/>
                  </a:lnTo>
                  <a:cubicBezTo>
                    <a:pt x="146797" y="93"/>
                    <a:pt x="152736" y="-1081"/>
                    <a:pt x="157925" y="1049"/>
                  </a:cubicBezTo>
                  <a:cubicBezTo>
                    <a:pt x="163114" y="3152"/>
                    <a:pt x="166499" y="8151"/>
                    <a:pt x="166499" y="13668"/>
                  </a:cubicBezTo>
                  <a:lnTo>
                    <a:pt x="166499" y="81952"/>
                  </a:lnTo>
                  <a:lnTo>
                    <a:pt x="443986" y="81952"/>
                  </a:lnTo>
                  <a:cubicBezTo>
                    <a:pt x="459275" y="81952"/>
                    <a:pt x="471734" y="94216"/>
                    <a:pt x="471734" y="109266"/>
                  </a:cubicBezTo>
                  <a:lnTo>
                    <a:pt x="471734" y="191207"/>
                  </a:lnTo>
                  <a:cubicBezTo>
                    <a:pt x="471734" y="206257"/>
                    <a:pt x="459275" y="218521"/>
                    <a:pt x="443986" y="218521"/>
                  </a:cubicBezTo>
                  <a:lnTo>
                    <a:pt x="166499" y="218521"/>
                  </a:lnTo>
                  <a:lnTo>
                    <a:pt x="166499" y="286805"/>
                  </a:lnTo>
                  <a:cubicBezTo>
                    <a:pt x="166499" y="292322"/>
                    <a:pt x="163114" y="297321"/>
                    <a:pt x="157925" y="299424"/>
                  </a:cubicBezTo>
                  <a:cubicBezTo>
                    <a:pt x="156204" y="300134"/>
                    <a:pt x="154401" y="300462"/>
                    <a:pt x="152625" y="300462"/>
                  </a:cubicBezTo>
                  <a:close/>
                  <a:moveTo>
                    <a:pt x="33500" y="150237"/>
                  </a:moveTo>
                  <a:lnTo>
                    <a:pt x="138750" y="253837"/>
                  </a:lnTo>
                  <a:lnTo>
                    <a:pt x="138750" y="204864"/>
                  </a:lnTo>
                  <a:cubicBezTo>
                    <a:pt x="138750" y="197325"/>
                    <a:pt x="144966" y="191207"/>
                    <a:pt x="152625" y="191207"/>
                  </a:cubicBezTo>
                  <a:lnTo>
                    <a:pt x="443986" y="191207"/>
                  </a:lnTo>
                  <a:lnTo>
                    <a:pt x="443986" y="109266"/>
                  </a:lnTo>
                  <a:lnTo>
                    <a:pt x="152625" y="109266"/>
                  </a:lnTo>
                  <a:cubicBezTo>
                    <a:pt x="144966" y="109266"/>
                    <a:pt x="138750" y="103148"/>
                    <a:pt x="138750" y="95609"/>
                  </a:cubicBezTo>
                  <a:lnTo>
                    <a:pt x="138750" y="46636"/>
                  </a:ln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1DD69B-F507-4224-A1DE-AAB9A29F3BF6}"/>
                </a:ext>
              </a:extLst>
            </p:cNvPr>
            <p:cNvSpPr txBox="1"/>
            <p:nvPr/>
          </p:nvSpPr>
          <p:spPr>
            <a:xfrm>
              <a:off x="6934199" y="1971674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SNS 이용 증가</a:t>
              </a: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B71D0E8-2847-491C-85A8-E71B3BE7FFA0}"/>
                </a:ext>
              </a:extLst>
            </p:cNvPr>
            <p:cNvSpPr/>
            <p:nvPr/>
          </p:nvSpPr>
          <p:spPr>
            <a:xfrm rot="10800000">
              <a:off x="6181470" y="2902712"/>
              <a:ext cx="471734" cy="300461"/>
            </a:xfrm>
            <a:custGeom>
              <a:avLst/>
              <a:gdLst>
                <a:gd name="connsiteX0" fmla="*/ 152625 w 471734"/>
                <a:gd name="connsiteY0" fmla="*/ 300462 h 300461"/>
                <a:gd name="connsiteX1" fmla="*/ 142802 w 471734"/>
                <a:gd name="connsiteY1" fmla="*/ 296474 h 300461"/>
                <a:gd name="connsiteX2" fmla="*/ 4058 w 471734"/>
                <a:gd name="connsiteY2" fmla="*/ 159906 h 300461"/>
                <a:gd name="connsiteX3" fmla="*/ 4058 w 471734"/>
                <a:gd name="connsiteY3" fmla="*/ 140595 h 300461"/>
                <a:gd name="connsiteX4" fmla="*/ 142802 w 471734"/>
                <a:gd name="connsiteY4" fmla="*/ 4026 h 300461"/>
                <a:gd name="connsiteX5" fmla="*/ 157925 w 471734"/>
                <a:gd name="connsiteY5" fmla="*/ 1049 h 300461"/>
                <a:gd name="connsiteX6" fmla="*/ 166499 w 471734"/>
                <a:gd name="connsiteY6" fmla="*/ 13668 h 300461"/>
                <a:gd name="connsiteX7" fmla="*/ 166499 w 471734"/>
                <a:gd name="connsiteY7" fmla="*/ 81952 h 300461"/>
                <a:gd name="connsiteX8" fmla="*/ 443986 w 471734"/>
                <a:gd name="connsiteY8" fmla="*/ 81952 h 300461"/>
                <a:gd name="connsiteX9" fmla="*/ 471734 w 471734"/>
                <a:gd name="connsiteY9" fmla="*/ 109266 h 300461"/>
                <a:gd name="connsiteX10" fmla="*/ 471734 w 471734"/>
                <a:gd name="connsiteY10" fmla="*/ 191207 h 300461"/>
                <a:gd name="connsiteX11" fmla="*/ 443986 w 471734"/>
                <a:gd name="connsiteY11" fmla="*/ 218521 h 300461"/>
                <a:gd name="connsiteX12" fmla="*/ 166499 w 471734"/>
                <a:gd name="connsiteY12" fmla="*/ 218521 h 300461"/>
                <a:gd name="connsiteX13" fmla="*/ 166499 w 471734"/>
                <a:gd name="connsiteY13" fmla="*/ 286805 h 300461"/>
                <a:gd name="connsiteX14" fmla="*/ 157925 w 471734"/>
                <a:gd name="connsiteY14" fmla="*/ 299424 h 300461"/>
                <a:gd name="connsiteX15" fmla="*/ 152625 w 471734"/>
                <a:gd name="connsiteY15" fmla="*/ 300462 h 300461"/>
                <a:gd name="connsiteX16" fmla="*/ 33500 w 471734"/>
                <a:gd name="connsiteY16" fmla="*/ 150237 h 300461"/>
                <a:gd name="connsiteX17" fmla="*/ 138750 w 471734"/>
                <a:gd name="connsiteY17" fmla="*/ 253837 h 300461"/>
                <a:gd name="connsiteX18" fmla="*/ 138750 w 471734"/>
                <a:gd name="connsiteY18" fmla="*/ 204864 h 300461"/>
                <a:gd name="connsiteX19" fmla="*/ 152625 w 471734"/>
                <a:gd name="connsiteY19" fmla="*/ 191207 h 300461"/>
                <a:gd name="connsiteX20" fmla="*/ 443986 w 471734"/>
                <a:gd name="connsiteY20" fmla="*/ 191207 h 300461"/>
                <a:gd name="connsiteX21" fmla="*/ 443986 w 471734"/>
                <a:gd name="connsiteY21" fmla="*/ 109266 h 300461"/>
                <a:gd name="connsiteX22" fmla="*/ 152625 w 471734"/>
                <a:gd name="connsiteY22" fmla="*/ 109266 h 300461"/>
                <a:gd name="connsiteX23" fmla="*/ 138750 w 471734"/>
                <a:gd name="connsiteY23" fmla="*/ 95609 h 300461"/>
                <a:gd name="connsiteX24" fmla="*/ 138750 w 471734"/>
                <a:gd name="connsiteY24" fmla="*/ 46636 h 3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61">
                  <a:moveTo>
                    <a:pt x="152625" y="300462"/>
                  </a:moveTo>
                  <a:cubicBezTo>
                    <a:pt x="149017" y="300462"/>
                    <a:pt x="145465" y="299069"/>
                    <a:pt x="142802" y="296474"/>
                  </a:cubicBezTo>
                  <a:lnTo>
                    <a:pt x="4058" y="159906"/>
                  </a:lnTo>
                  <a:cubicBezTo>
                    <a:pt x="-1353" y="154579"/>
                    <a:pt x="-1353" y="145921"/>
                    <a:pt x="4058" y="140595"/>
                  </a:cubicBezTo>
                  <a:lnTo>
                    <a:pt x="142802" y="4026"/>
                  </a:lnTo>
                  <a:cubicBezTo>
                    <a:pt x="146797" y="93"/>
                    <a:pt x="152736" y="-1081"/>
                    <a:pt x="157925" y="1049"/>
                  </a:cubicBezTo>
                  <a:cubicBezTo>
                    <a:pt x="163114" y="3152"/>
                    <a:pt x="166499" y="8151"/>
                    <a:pt x="166499" y="13668"/>
                  </a:cubicBezTo>
                  <a:lnTo>
                    <a:pt x="166499" y="81952"/>
                  </a:lnTo>
                  <a:lnTo>
                    <a:pt x="443986" y="81952"/>
                  </a:lnTo>
                  <a:cubicBezTo>
                    <a:pt x="459275" y="81952"/>
                    <a:pt x="471734" y="94216"/>
                    <a:pt x="471734" y="109266"/>
                  </a:cubicBezTo>
                  <a:lnTo>
                    <a:pt x="471734" y="191207"/>
                  </a:lnTo>
                  <a:cubicBezTo>
                    <a:pt x="471734" y="206257"/>
                    <a:pt x="459275" y="218521"/>
                    <a:pt x="443986" y="218521"/>
                  </a:cubicBezTo>
                  <a:lnTo>
                    <a:pt x="166499" y="218521"/>
                  </a:lnTo>
                  <a:lnTo>
                    <a:pt x="166499" y="286805"/>
                  </a:lnTo>
                  <a:cubicBezTo>
                    <a:pt x="166499" y="292322"/>
                    <a:pt x="163114" y="297321"/>
                    <a:pt x="157925" y="299424"/>
                  </a:cubicBezTo>
                  <a:cubicBezTo>
                    <a:pt x="156204" y="300134"/>
                    <a:pt x="154401" y="300462"/>
                    <a:pt x="152625" y="300462"/>
                  </a:cubicBezTo>
                  <a:close/>
                  <a:moveTo>
                    <a:pt x="33500" y="150237"/>
                  </a:moveTo>
                  <a:lnTo>
                    <a:pt x="138750" y="253837"/>
                  </a:lnTo>
                  <a:lnTo>
                    <a:pt x="138750" y="204864"/>
                  </a:lnTo>
                  <a:cubicBezTo>
                    <a:pt x="138750" y="197325"/>
                    <a:pt x="144966" y="191207"/>
                    <a:pt x="152625" y="191207"/>
                  </a:cubicBezTo>
                  <a:lnTo>
                    <a:pt x="443986" y="191207"/>
                  </a:lnTo>
                  <a:lnTo>
                    <a:pt x="443986" y="109266"/>
                  </a:lnTo>
                  <a:lnTo>
                    <a:pt x="152625" y="109266"/>
                  </a:lnTo>
                  <a:cubicBezTo>
                    <a:pt x="144966" y="109266"/>
                    <a:pt x="138750" y="103148"/>
                    <a:pt x="138750" y="95609"/>
                  </a:cubicBezTo>
                  <a:lnTo>
                    <a:pt x="138750" y="46636"/>
                  </a:ln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30" name="그래픽 4">
              <a:extLst>
                <a:ext uri="{FF2B5EF4-FFF2-40B4-BE49-F238E27FC236}">
                  <a16:creationId xmlns:a16="http://schemas.microsoft.com/office/drawing/2014/main" id="{DE546E24-1421-4F96-BC22-3B31F7F96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48511" y="4608741"/>
              <a:ext cx="1162543" cy="1131510"/>
            </a:xfrm>
            <a:prstGeom prst="rect">
              <a:avLst/>
            </a:prstGeom>
          </p:spPr>
        </p:pic>
        <p:pic>
          <p:nvPicPr>
            <p:cNvPr id="31" name="그래픽 31">
              <a:extLst>
                <a:ext uri="{FF2B5EF4-FFF2-40B4-BE49-F238E27FC236}">
                  <a16:creationId xmlns:a16="http://schemas.microsoft.com/office/drawing/2014/main" id="{FF63A31E-EE12-4B82-B223-EB6288847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18454" y="4363994"/>
              <a:ext cx="1373660" cy="13736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75FA94-792D-4A4E-A936-723BEA4A0C67}"/>
                </a:ext>
              </a:extLst>
            </p:cNvPr>
            <p:cNvSpPr txBox="1"/>
            <p:nvPr/>
          </p:nvSpPr>
          <p:spPr>
            <a:xfrm>
              <a:off x="4584356" y="3932794"/>
              <a:ext cx="124777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문제 발생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D05EFB-B098-4C24-B8BD-5E1734974941}"/>
                </a:ext>
              </a:extLst>
            </p:cNvPr>
            <p:cNvSpPr txBox="1"/>
            <p:nvPr/>
          </p:nvSpPr>
          <p:spPr>
            <a:xfrm>
              <a:off x="817604" y="3989944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>
                  <a:ea typeface="맑은 고딕"/>
                </a:rPr>
                <a:t>SNS 이용 증가</a:t>
              </a:r>
            </a:p>
          </p:txBody>
        </p:sp>
        <p:pic>
          <p:nvPicPr>
            <p:cNvPr id="34" name="그래픽 4">
              <a:extLst>
                <a:ext uri="{FF2B5EF4-FFF2-40B4-BE49-F238E27FC236}">
                  <a16:creationId xmlns:a16="http://schemas.microsoft.com/office/drawing/2014/main" id="{E4AB5098-A62A-47C0-B72E-897E3AFF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65618" y="664876"/>
              <a:ext cx="1162543" cy="1131510"/>
            </a:xfrm>
            <a:prstGeom prst="rect">
              <a:avLst/>
            </a:prstGeom>
          </p:spPr>
        </p:pic>
        <p:pic>
          <p:nvPicPr>
            <p:cNvPr id="35" name="그래픽 4">
              <a:extLst>
                <a:ext uri="{FF2B5EF4-FFF2-40B4-BE49-F238E27FC236}">
                  <a16:creationId xmlns:a16="http://schemas.microsoft.com/office/drawing/2014/main" id="{F0FF1AE4-4CA6-43CD-82BA-CD9490E75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37186" y="2549282"/>
              <a:ext cx="1162543" cy="1131510"/>
            </a:xfrm>
            <a:prstGeom prst="rect">
              <a:avLst/>
            </a:prstGeom>
          </p:spPr>
        </p:pic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508E58CA-64EB-4C9D-B0CC-FC8555D4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76" y="285063"/>
            <a:ext cx="2105025" cy="639763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/>
              <a:t>개발동기</a:t>
            </a:r>
            <a:endParaRPr lang="en-US" altLang="ko-KR" sz="3600"/>
          </a:p>
        </p:txBody>
      </p:sp>
    </p:spTree>
    <p:extLst>
      <p:ext uri="{BB962C8B-B14F-4D97-AF65-F5344CB8AC3E}">
        <p14:creationId xmlns:p14="http://schemas.microsoft.com/office/powerpoint/2010/main" val="7278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31">
            <a:extLst>
              <a:ext uri="{FF2B5EF4-FFF2-40B4-BE49-F238E27FC236}">
                <a16:creationId xmlns:a16="http://schemas.microsoft.com/office/drawing/2014/main" id="{597BE24C-CC11-4B65-A469-BE250945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2733" y="479797"/>
            <a:ext cx="1979084" cy="1968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46AC79-1218-465E-A94E-DF36109486B0}"/>
              </a:ext>
            </a:extLst>
          </p:cNvPr>
          <p:cNvSpPr txBox="1"/>
          <p:nvPr/>
        </p:nvSpPr>
        <p:spPr>
          <a:xfrm>
            <a:off x="5096442" y="109400"/>
            <a:ext cx="1991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문제 발생</a:t>
            </a: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28D3C742-D732-474F-A89E-DF04CD781257}"/>
              </a:ext>
            </a:extLst>
          </p:cNvPr>
          <p:cNvSpPr/>
          <p:nvPr/>
        </p:nvSpPr>
        <p:spPr>
          <a:xfrm rot="13200000">
            <a:off x="6944162" y="2767509"/>
            <a:ext cx="1223295" cy="644926"/>
          </a:xfrm>
          <a:custGeom>
            <a:avLst/>
            <a:gdLst>
              <a:gd name="connsiteX0" fmla="*/ 152625 w 471734"/>
              <a:gd name="connsiteY0" fmla="*/ 300462 h 300461"/>
              <a:gd name="connsiteX1" fmla="*/ 142802 w 471734"/>
              <a:gd name="connsiteY1" fmla="*/ 296474 h 300461"/>
              <a:gd name="connsiteX2" fmla="*/ 4058 w 471734"/>
              <a:gd name="connsiteY2" fmla="*/ 159906 h 300461"/>
              <a:gd name="connsiteX3" fmla="*/ 4058 w 471734"/>
              <a:gd name="connsiteY3" fmla="*/ 140595 h 300461"/>
              <a:gd name="connsiteX4" fmla="*/ 142802 w 471734"/>
              <a:gd name="connsiteY4" fmla="*/ 4026 h 300461"/>
              <a:gd name="connsiteX5" fmla="*/ 157925 w 471734"/>
              <a:gd name="connsiteY5" fmla="*/ 1049 h 300461"/>
              <a:gd name="connsiteX6" fmla="*/ 166499 w 471734"/>
              <a:gd name="connsiteY6" fmla="*/ 13668 h 300461"/>
              <a:gd name="connsiteX7" fmla="*/ 166499 w 471734"/>
              <a:gd name="connsiteY7" fmla="*/ 81952 h 300461"/>
              <a:gd name="connsiteX8" fmla="*/ 443986 w 471734"/>
              <a:gd name="connsiteY8" fmla="*/ 81952 h 300461"/>
              <a:gd name="connsiteX9" fmla="*/ 471734 w 471734"/>
              <a:gd name="connsiteY9" fmla="*/ 109266 h 300461"/>
              <a:gd name="connsiteX10" fmla="*/ 471734 w 471734"/>
              <a:gd name="connsiteY10" fmla="*/ 191207 h 300461"/>
              <a:gd name="connsiteX11" fmla="*/ 443986 w 471734"/>
              <a:gd name="connsiteY11" fmla="*/ 218521 h 300461"/>
              <a:gd name="connsiteX12" fmla="*/ 166499 w 471734"/>
              <a:gd name="connsiteY12" fmla="*/ 218521 h 300461"/>
              <a:gd name="connsiteX13" fmla="*/ 166499 w 471734"/>
              <a:gd name="connsiteY13" fmla="*/ 286805 h 300461"/>
              <a:gd name="connsiteX14" fmla="*/ 157925 w 471734"/>
              <a:gd name="connsiteY14" fmla="*/ 299424 h 300461"/>
              <a:gd name="connsiteX15" fmla="*/ 152625 w 471734"/>
              <a:gd name="connsiteY15" fmla="*/ 300462 h 300461"/>
              <a:gd name="connsiteX16" fmla="*/ 33500 w 471734"/>
              <a:gd name="connsiteY16" fmla="*/ 150237 h 300461"/>
              <a:gd name="connsiteX17" fmla="*/ 138750 w 471734"/>
              <a:gd name="connsiteY17" fmla="*/ 253837 h 300461"/>
              <a:gd name="connsiteX18" fmla="*/ 138750 w 471734"/>
              <a:gd name="connsiteY18" fmla="*/ 204864 h 300461"/>
              <a:gd name="connsiteX19" fmla="*/ 152625 w 471734"/>
              <a:gd name="connsiteY19" fmla="*/ 191207 h 300461"/>
              <a:gd name="connsiteX20" fmla="*/ 443986 w 471734"/>
              <a:gd name="connsiteY20" fmla="*/ 191207 h 300461"/>
              <a:gd name="connsiteX21" fmla="*/ 443986 w 471734"/>
              <a:gd name="connsiteY21" fmla="*/ 109266 h 300461"/>
              <a:gd name="connsiteX22" fmla="*/ 152625 w 471734"/>
              <a:gd name="connsiteY22" fmla="*/ 109266 h 300461"/>
              <a:gd name="connsiteX23" fmla="*/ 138750 w 471734"/>
              <a:gd name="connsiteY23" fmla="*/ 95609 h 300461"/>
              <a:gd name="connsiteX24" fmla="*/ 138750 w 471734"/>
              <a:gd name="connsiteY24" fmla="*/ 46636 h 3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1734" h="300461">
                <a:moveTo>
                  <a:pt x="152625" y="300462"/>
                </a:moveTo>
                <a:cubicBezTo>
                  <a:pt x="149017" y="300462"/>
                  <a:pt x="145465" y="299069"/>
                  <a:pt x="142802" y="296474"/>
                </a:cubicBezTo>
                <a:lnTo>
                  <a:pt x="4058" y="159906"/>
                </a:lnTo>
                <a:cubicBezTo>
                  <a:pt x="-1353" y="154579"/>
                  <a:pt x="-1353" y="145921"/>
                  <a:pt x="4058" y="140595"/>
                </a:cubicBezTo>
                <a:lnTo>
                  <a:pt x="142802" y="4026"/>
                </a:lnTo>
                <a:cubicBezTo>
                  <a:pt x="146797" y="93"/>
                  <a:pt x="152736" y="-1081"/>
                  <a:pt x="157925" y="1049"/>
                </a:cubicBezTo>
                <a:cubicBezTo>
                  <a:pt x="163114" y="3152"/>
                  <a:pt x="166499" y="8151"/>
                  <a:pt x="166499" y="13668"/>
                </a:cubicBezTo>
                <a:lnTo>
                  <a:pt x="166499" y="81952"/>
                </a:lnTo>
                <a:lnTo>
                  <a:pt x="443986" y="81952"/>
                </a:lnTo>
                <a:cubicBezTo>
                  <a:pt x="459275" y="81952"/>
                  <a:pt x="471734" y="94216"/>
                  <a:pt x="471734" y="109266"/>
                </a:cubicBezTo>
                <a:lnTo>
                  <a:pt x="471734" y="191207"/>
                </a:lnTo>
                <a:cubicBezTo>
                  <a:pt x="471734" y="206257"/>
                  <a:pt x="459275" y="218521"/>
                  <a:pt x="443986" y="218521"/>
                </a:cubicBezTo>
                <a:lnTo>
                  <a:pt x="166499" y="218521"/>
                </a:lnTo>
                <a:lnTo>
                  <a:pt x="166499" y="286805"/>
                </a:lnTo>
                <a:cubicBezTo>
                  <a:pt x="166499" y="292322"/>
                  <a:pt x="163114" y="297321"/>
                  <a:pt x="157925" y="299424"/>
                </a:cubicBezTo>
                <a:cubicBezTo>
                  <a:pt x="156204" y="300134"/>
                  <a:pt x="154401" y="300462"/>
                  <a:pt x="152625" y="300462"/>
                </a:cubicBezTo>
                <a:close/>
                <a:moveTo>
                  <a:pt x="33500" y="150237"/>
                </a:moveTo>
                <a:lnTo>
                  <a:pt x="138750" y="253837"/>
                </a:lnTo>
                <a:lnTo>
                  <a:pt x="138750" y="204864"/>
                </a:lnTo>
                <a:cubicBezTo>
                  <a:pt x="138750" y="197325"/>
                  <a:pt x="144966" y="191207"/>
                  <a:pt x="152625" y="191207"/>
                </a:cubicBezTo>
                <a:lnTo>
                  <a:pt x="443986" y="191207"/>
                </a:lnTo>
                <a:lnTo>
                  <a:pt x="443986" y="109266"/>
                </a:lnTo>
                <a:lnTo>
                  <a:pt x="152625" y="109266"/>
                </a:lnTo>
                <a:cubicBezTo>
                  <a:pt x="144966" y="109266"/>
                  <a:pt x="138750" y="103148"/>
                  <a:pt x="138750" y="95609"/>
                </a:cubicBezTo>
                <a:lnTo>
                  <a:pt x="138750" y="46636"/>
                </a:lnTo>
                <a:close/>
              </a:path>
            </a:pathLst>
          </a:custGeom>
          <a:solidFill>
            <a:srgbClr val="000000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5EAA324-30A8-496B-A2F7-A1AA0E7A9CC4}"/>
              </a:ext>
            </a:extLst>
          </p:cNvPr>
          <p:cNvSpPr/>
          <p:nvPr/>
        </p:nvSpPr>
        <p:spPr>
          <a:xfrm rot="16200000">
            <a:off x="5295214" y="2893908"/>
            <a:ext cx="1223295" cy="644926"/>
          </a:xfrm>
          <a:custGeom>
            <a:avLst/>
            <a:gdLst>
              <a:gd name="connsiteX0" fmla="*/ 152625 w 471734"/>
              <a:gd name="connsiteY0" fmla="*/ 300462 h 300461"/>
              <a:gd name="connsiteX1" fmla="*/ 142802 w 471734"/>
              <a:gd name="connsiteY1" fmla="*/ 296474 h 300461"/>
              <a:gd name="connsiteX2" fmla="*/ 4058 w 471734"/>
              <a:gd name="connsiteY2" fmla="*/ 159906 h 300461"/>
              <a:gd name="connsiteX3" fmla="*/ 4058 w 471734"/>
              <a:gd name="connsiteY3" fmla="*/ 140595 h 300461"/>
              <a:gd name="connsiteX4" fmla="*/ 142802 w 471734"/>
              <a:gd name="connsiteY4" fmla="*/ 4026 h 300461"/>
              <a:gd name="connsiteX5" fmla="*/ 157925 w 471734"/>
              <a:gd name="connsiteY5" fmla="*/ 1049 h 300461"/>
              <a:gd name="connsiteX6" fmla="*/ 166499 w 471734"/>
              <a:gd name="connsiteY6" fmla="*/ 13668 h 300461"/>
              <a:gd name="connsiteX7" fmla="*/ 166499 w 471734"/>
              <a:gd name="connsiteY7" fmla="*/ 81952 h 300461"/>
              <a:gd name="connsiteX8" fmla="*/ 443986 w 471734"/>
              <a:gd name="connsiteY8" fmla="*/ 81952 h 300461"/>
              <a:gd name="connsiteX9" fmla="*/ 471734 w 471734"/>
              <a:gd name="connsiteY9" fmla="*/ 109266 h 300461"/>
              <a:gd name="connsiteX10" fmla="*/ 471734 w 471734"/>
              <a:gd name="connsiteY10" fmla="*/ 191207 h 300461"/>
              <a:gd name="connsiteX11" fmla="*/ 443986 w 471734"/>
              <a:gd name="connsiteY11" fmla="*/ 218521 h 300461"/>
              <a:gd name="connsiteX12" fmla="*/ 166499 w 471734"/>
              <a:gd name="connsiteY12" fmla="*/ 218521 h 300461"/>
              <a:gd name="connsiteX13" fmla="*/ 166499 w 471734"/>
              <a:gd name="connsiteY13" fmla="*/ 286805 h 300461"/>
              <a:gd name="connsiteX14" fmla="*/ 157925 w 471734"/>
              <a:gd name="connsiteY14" fmla="*/ 299424 h 300461"/>
              <a:gd name="connsiteX15" fmla="*/ 152625 w 471734"/>
              <a:gd name="connsiteY15" fmla="*/ 300462 h 300461"/>
              <a:gd name="connsiteX16" fmla="*/ 33500 w 471734"/>
              <a:gd name="connsiteY16" fmla="*/ 150237 h 300461"/>
              <a:gd name="connsiteX17" fmla="*/ 138750 w 471734"/>
              <a:gd name="connsiteY17" fmla="*/ 253837 h 300461"/>
              <a:gd name="connsiteX18" fmla="*/ 138750 w 471734"/>
              <a:gd name="connsiteY18" fmla="*/ 204864 h 300461"/>
              <a:gd name="connsiteX19" fmla="*/ 152625 w 471734"/>
              <a:gd name="connsiteY19" fmla="*/ 191207 h 300461"/>
              <a:gd name="connsiteX20" fmla="*/ 443986 w 471734"/>
              <a:gd name="connsiteY20" fmla="*/ 191207 h 300461"/>
              <a:gd name="connsiteX21" fmla="*/ 443986 w 471734"/>
              <a:gd name="connsiteY21" fmla="*/ 109266 h 300461"/>
              <a:gd name="connsiteX22" fmla="*/ 152625 w 471734"/>
              <a:gd name="connsiteY22" fmla="*/ 109266 h 300461"/>
              <a:gd name="connsiteX23" fmla="*/ 138750 w 471734"/>
              <a:gd name="connsiteY23" fmla="*/ 95609 h 300461"/>
              <a:gd name="connsiteX24" fmla="*/ 138750 w 471734"/>
              <a:gd name="connsiteY24" fmla="*/ 46636 h 3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1734" h="300461">
                <a:moveTo>
                  <a:pt x="152625" y="300462"/>
                </a:moveTo>
                <a:cubicBezTo>
                  <a:pt x="149017" y="300462"/>
                  <a:pt x="145465" y="299069"/>
                  <a:pt x="142802" y="296474"/>
                </a:cubicBezTo>
                <a:lnTo>
                  <a:pt x="4058" y="159906"/>
                </a:lnTo>
                <a:cubicBezTo>
                  <a:pt x="-1353" y="154579"/>
                  <a:pt x="-1353" y="145921"/>
                  <a:pt x="4058" y="140595"/>
                </a:cubicBezTo>
                <a:lnTo>
                  <a:pt x="142802" y="4026"/>
                </a:lnTo>
                <a:cubicBezTo>
                  <a:pt x="146797" y="93"/>
                  <a:pt x="152736" y="-1081"/>
                  <a:pt x="157925" y="1049"/>
                </a:cubicBezTo>
                <a:cubicBezTo>
                  <a:pt x="163114" y="3152"/>
                  <a:pt x="166499" y="8151"/>
                  <a:pt x="166499" y="13668"/>
                </a:cubicBezTo>
                <a:lnTo>
                  <a:pt x="166499" y="81952"/>
                </a:lnTo>
                <a:lnTo>
                  <a:pt x="443986" y="81952"/>
                </a:lnTo>
                <a:cubicBezTo>
                  <a:pt x="459275" y="81952"/>
                  <a:pt x="471734" y="94216"/>
                  <a:pt x="471734" y="109266"/>
                </a:cubicBezTo>
                <a:lnTo>
                  <a:pt x="471734" y="191207"/>
                </a:lnTo>
                <a:cubicBezTo>
                  <a:pt x="471734" y="206257"/>
                  <a:pt x="459275" y="218521"/>
                  <a:pt x="443986" y="218521"/>
                </a:cubicBezTo>
                <a:lnTo>
                  <a:pt x="166499" y="218521"/>
                </a:lnTo>
                <a:lnTo>
                  <a:pt x="166499" y="286805"/>
                </a:lnTo>
                <a:cubicBezTo>
                  <a:pt x="166499" y="292322"/>
                  <a:pt x="163114" y="297321"/>
                  <a:pt x="157925" y="299424"/>
                </a:cubicBezTo>
                <a:cubicBezTo>
                  <a:pt x="156204" y="300134"/>
                  <a:pt x="154401" y="300462"/>
                  <a:pt x="152625" y="300462"/>
                </a:cubicBezTo>
                <a:close/>
                <a:moveTo>
                  <a:pt x="33500" y="150237"/>
                </a:moveTo>
                <a:lnTo>
                  <a:pt x="138750" y="253837"/>
                </a:lnTo>
                <a:lnTo>
                  <a:pt x="138750" y="204864"/>
                </a:lnTo>
                <a:cubicBezTo>
                  <a:pt x="138750" y="197325"/>
                  <a:pt x="144966" y="191207"/>
                  <a:pt x="152625" y="191207"/>
                </a:cubicBezTo>
                <a:lnTo>
                  <a:pt x="443986" y="191207"/>
                </a:lnTo>
                <a:lnTo>
                  <a:pt x="443986" y="109266"/>
                </a:lnTo>
                <a:lnTo>
                  <a:pt x="152625" y="109266"/>
                </a:lnTo>
                <a:cubicBezTo>
                  <a:pt x="144966" y="109266"/>
                  <a:pt x="138750" y="103148"/>
                  <a:pt x="138750" y="95609"/>
                </a:cubicBezTo>
                <a:lnTo>
                  <a:pt x="138750" y="46636"/>
                </a:lnTo>
                <a:close/>
              </a:path>
            </a:pathLst>
          </a:custGeom>
          <a:solidFill>
            <a:srgbClr val="000000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4F7B5B18-A2F9-48F2-9138-212CA64342E4}"/>
              </a:ext>
            </a:extLst>
          </p:cNvPr>
          <p:cNvSpPr/>
          <p:nvPr/>
        </p:nvSpPr>
        <p:spPr>
          <a:xfrm rot="19200000">
            <a:off x="3604592" y="2865076"/>
            <a:ext cx="1223295" cy="644926"/>
          </a:xfrm>
          <a:custGeom>
            <a:avLst/>
            <a:gdLst>
              <a:gd name="connsiteX0" fmla="*/ 152625 w 471734"/>
              <a:gd name="connsiteY0" fmla="*/ 300462 h 300461"/>
              <a:gd name="connsiteX1" fmla="*/ 142802 w 471734"/>
              <a:gd name="connsiteY1" fmla="*/ 296474 h 300461"/>
              <a:gd name="connsiteX2" fmla="*/ 4058 w 471734"/>
              <a:gd name="connsiteY2" fmla="*/ 159906 h 300461"/>
              <a:gd name="connsiteX3" fmla="*/ 4058 w 471734"/>
              <a:gd name="connsiteY3" fmla="*/ 140595 h 300461"/>
              <a:gd name="connsiteX4" fmla="*/ 142802 w 471734"/>
              <a:gd name="connsiteY4" fmla="*/ 4026 h 300461"/>
              <a:gd name="connsiteX5" fmla="*/ 157925 w 471734"/>
              <a:gd name="connsiteY5" fmla="*/ 1049 h 300461"/>
              <a:gd name="connsiteX6" fmla="*/ 166499 w 471734"/>
              <a:gd name="connsiteY6" fmla="*/ 13668 h 300461"/>
              <a:gd name="connsiteX7" fmla="*/ 166499 w 471734"/>
              <a:gd name="connsiteY7" fmla="*/ 81952 h 300461"/>
              <a:gd name="connsiteX8" fmla="*/ 443986 w 471734"/>
              <a:gd name="connsiteY8" fmla="*/ 81952 h 300461"/>
              <a:gd name="connsiteX9" fmla="*/ 471734 w 471734"/>
              <a:gd name="connsiteY9" fmla="*/ 109266 h 300461"/>
              <a:gd name="connsiteX10" fmla="*/ 471734 w 471734"/>
              <a:gd name="connsiteY10" fmla="*/ 191207 h 300461"/>
              <a:gd name="connsiteX11" fmla="*/ 443986 w 471734"/>
              <a:gd name="connsiteY11" fmla="*/ 218521 h 300461"/>
              <a:gd name="connsiteX12" fmla="*/ 166499 w 471734"/>
              <a:gd name="connsiteY12" fmla="*/ 218521 h 300461"/>
              <a:gd name="connsiteX13" fmla="*/ 166499 w 471734"/>
              <a:gd name="connsiteY13" fmla="*/ 286805 h 300461"/>
              <a:gd name="connsiteX14" fmla="*/ 157925 w 471734"/>
              <a:gd name="connsiteY14" fmla="*/ 299424 h 300461"/>
              <a:gd name="connsiteX15" fmla="*/ 152625 w 471734"/>
              <a:gd name="connsiteY15" fmla="*/ 300462 h 300461"/>
              <a:gd name="connsiteX16" fmla="*/ 33500 w 471734"/>
              <a:gd name="connsiteY16" fmla="*/ 150237 h 300461"/>
              <a:gd name="connsiteX17" fmla="*/ 138750 w 471734"/>
              <a:gd name="connsiteY17" fmla="*/ 253837 h 300461"/>
              <a:gd name="connsiteX18" fmla="*/ 138750 w 471734"/>
              <a:gd name="connsiteY18" fmla="*/ 204864 h 300461"/>
              <a:gd name="connsiteX19" fmla="*/ 152625 w 471734"/>
              <a:gd name="connsiteY19" fmla="*/ 191207 h 300461"/>
              <a:gd name="connsiteX20" fmla="*/ 443986 w 471734"/>
              <a:gd name="connsiteY20" fmla="*/ 191207 h 300461"/>
              <a:gd name="connsiteX21" fmla="*/ 443986 w 471734"/>
              <a:gd name="connsiteY21" fmla="*/ 109266 h 300461"/>
              <a:gd name="connsiteX22" fmla="*/ 152625 w 471734"/>
              <a:gd name="connsiteY22" fmla="*/ 109266 h 300461"/>
              <a:gd name="connsiteX23" fmla="*/ 138750 w 471734"/>
              <a:gd name="connsiteY23" fmla="*/ 95609 h 300461"/>
              <a:gd name="connsiteX24" fmla="*/ 138750 w 471734"/>
              <a:gd name="connsiteY24" fmla="*/ 46636 h 30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1734" h="300461">
                <a:moveTo>
                  <a:pt x="152625" y="300462"/>
                </a:moveTo>
                <a:cubicBezTo>
                  <a:pt x="149017" y="300462"/>
                  <a:pt x="145465" y="299069"/>
                  <a:pt x="142802" y="296474"/>
                </a:cubicBezTo>
                <a:lnTo>
                  <a:pt x="4058" y="159906"/>
                </a:lnTo>
                <a:cubicBezTo>
                  <a:pt x="-1353" y="154579"/>
                  <a:pt x="-1353" y="145921"/>
                  <a:pt x="4058" y="140595"/>
                </a:cubicBezTo>
                <a:lnTo>
                  <a:pt x="142802" y="4026"/>
                </a:lnTo>
                <a:cubicBezTo>
                  <a:pt x="146797" y="93"/>
                  <a:pt x="152736" y="-1081"/>
                  <a:pt x="157925" y="1049"/>
                </a:cubicBezTo>
                <a:cubicBezTo>
                  <a:pt x="163114" y="3152"/>
                  <a:pt x="166499" y="8151"/>
                  <a:pt x="166499" y="13668"/>
                </a:cubicBezTo>
                <a:lnTo>
                  <a:pt x="166499" y="81952"/>
                </a:lnTo>
                <a:lnTo>
                  <a:pt x="443986" y="81952"/>
                </a:lnTo>
                <a:cubicBezTo>
                  <a:pt x="459275" y="81952"/>
                  <a:pt x="471734" y="94216"/>
                  <a:pt x="471734" y="109266"/>
                </a:cubicBezTo>
                <a:lnTo>
                  <a:pt x="471734" y="191207"/>
                </a:lnTo>
                <a:cubicBezTo>
                  <a:pt x="471734" y="206257"/>
                  <a:pt x="459275" y="218521"/>
                  <a:pt x="443986" y="218521"/>
                </a:cubicBezTo>
                <a:lnTo>
                  <a:pt x="166499" y="218521"/>
                </a:lnTo>
                <a:lnTo>
                  <a:pt x="166499" y="286805"/>
                </a:lnTo>
                <a:cubicBezTo>
                  <a:pt x="166499" y="292322"/>
                  <a:pt x="163114" y="297321"/>
                  <a:pt x="157925" y="299424"/>
                </a:cubicBezTo>
                <a:cubicBezTo>
                  <a:pt x="156204" y="300134"/>
                  <a:pt x="154401" y="300462"/>
                  <a:pt x="152625" y="300462"/>
                </a:cubicBezTo>
                <a:close/>
                <a:moveTo>
                  <a:pt x="33500" y="150237"/>
                </a:moveTo>
                <a:lnTo>
                  <a:pt x="138750" y="253837"/>
                </a:lnTo>
                <a:lnTo>
                  <a:pt x="138750" y="204864"/>
                </a:lnTo>
                <a:cubicBezTo>
                  <a:pt x="138750" y="197325"/>
                  <a:pt x="144966" y="191207"/>
                  <a:pt x="152625" y="191207"/>
                </a:cubicBezTo>
                <a:lnTo>
                  <a:pt x="443986" y="191207"/>
                </a:lnTo>
                <a:lnTo>
                  <a:pt x="443986" y="109266"/>
                </a:lnTo>
                <a:lnTo>
                  <a:pt x="152625" y="109266"/>
                </a:lnTo>
                <a:cubicBezTo>
                  <a:pt x="144966" y="109266"/>
                  <a:pt x="138750" y="103148"/>
                  <a:pt x="138750" y="95609"/>
                </a:cubicBezTo>
                <a:lnTo>
                  <a:pt x="138750" y="46636"/>
                </a:lnTo>
                <a:close/>
              </a:path>
            </a:pathLst>
          </a:custGeom>
          <a:solidFill>
            <a:srgbClr val="000000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20" name="그래픽 20">
            <a:extLst>
              <a:ext uri="{FF2B5EF4-FFF2-40B4-BE49-F238E27FC236}">
                <a16:creationId xmlns:a16="http://schemas.microsoft.com/office/drawing/2014/main" id="{7B0116F6-76ED-49C8-85BE-66A9D6B50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3178" y="4340967"/>
            <a:ext cx="1814187" cy="1814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A0C8ED-4F65-4DFE-B31E-C4954669BC11}"/>
              </a:ext>
            </a:extLst>
          </p:cNvPr>
          <p:cNvSpPr txBox="1"/>
          <p:nvPr/>
        </p:nvSpPr>
        <p:spPr>
          <a:xfrm>
            <a:off x="7773738" y="3826725"/>
            <a:ext cx="14561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사생활 침해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CF1D73-DCD6-49C9-A1AF-74380711C00E}"/>
              </a:ext>
            </a:extLst>
          </p:cNvPr>
          <p:cNvSpPr txBox="1"/>
          <p:nvPr/>
        </p:nvSpPr>
        <p:spPr>
          <a:xfrm>
            <a:off x="2130819" y="3795833"/>
            <a:ext cx="17753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개인 정보 유출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0F405-A0C1-4FCE-89A5-E6D1518A6AAB}"/>
              </a:ext>
            </a:extLst>
          </p:cNvPr>
          <p:cNvSpPr txBox="1"/>
          <p:nvPr/>
        </p:nvSpPr>
        <p:spPr>
          <a:xfrm>
            <a:off x="4947646" y="3951837"/>
            <a:ext cx="1991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불법 정보 유통</a:t>
            </a:r>
          </a:p>
        </p:txBody>
      </p:sp>
      <p:pic>
        <p:nvPicPr>
          <p:cNvPr id="2" name="그래픽 2">
            <a:extLst>
              <a:ext uri="{FF2B5EF4-FFF2-40B4-BE49-F238E27FC236}">
                <a16:creationId xmlns:a16="http://schemas.microsoft.com/office/drawing/2014/main" id="{F3435B35-47D5-41DE-BC00-D3FA452E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524" y="4645882"/>
            <a:ext cx="1600201" cy="160020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FD9565D0-D484-451A-8BA5-4E172D031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3841" y="4326923"/>
            <a:ext cx="1818504" cy="18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137C3-718B-4F60-9019-8E132123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서비스개요</a:t>
            </a: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6B9EABFF-5F97-4A90-BECD-AC3DF7524EEA}"/>
              </a:ext>
            </a:extLst>
          </p:cNvPr>
          <p:cNvSpPr/>
          <p:nvPr/>
        </p:nvSpPr>
        <p:spPr>
          <a:xfrm>
            <a:off x="7772192" y="1470690"/>
            <a:ext cx="2141518" cy="2821371"/>
          </a:xfrm>
          <a:prstGeom prst="flowChartTerminator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09D31E20-AB10-4D99-93C9-DB77A5F90170}"/>
              </a:ext>
            </a:extLst>
          </p:cNvPr>
          <p:cNvSpPr/>
          <p:nvPr/>
        </p:nvSpPr>
        <p:spPr>
          <a:xfrm>
            <a:off x="4581459" y="1490072"/>
            <a:ext cx="2335881" cy="2821371"/>
          </a:xfrm>
          <a:prstGeom prst="flowChartTerminator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순서도: 수행의 시작/종료 46">
            <a:extLst>
              <a:ext uri="{FF2B5EF4-FFF2-40B4-BE49-F238E27FC236}">
                <a16:creationId xmlns:a16="http://schemas.microsoft.com/office/drawing/2014/main" id="{01E21CF2-888B-4E57-AAD8-F57E06370EBC}"/>
              </a:ext>
            </a:extLst>
          </p:cNvPr>
          <p:cNvSpPr/>
          <p:nvPr/>
        </p:nvSpPr>
        <p:spPr>
          <a:xfrm>
            <a:off x="2180652" y="4985996"/>
            <a:ext cx="8030940" cy="1346797"/>
          </a:xfrm>
          <a:prstGeom prst="flowChartTerminator">
            <a:avLst/>
          </a:prstGeom>
          <a:noFill/>
          <a:ln w="28575"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순서도: 수행의 시작/종료 47">
            <a:extLst>
              <a:ext uri="{FF2B5EF4-FFF2-40B4-BE49-F238E27FC236}">
                <a16:creationId xmlns:a16="http://schemas.microsoft.com/office/drawing/2014/main" id="{290971FB-44A8-4B56-9880-30AFDA0C5DA3}"/>
              </a:ext>
            </a:extLst>
          </p:cNvPr>
          <p:cNvSpPr/>
          <p:nvPr/>
        </p:nvSpPr>
        <p:spPr>
          <a:xfrm>
            <a:off x="2179306" y="1501504"/>
            <a:ext cx="2335881" cy="2821371"/>
          </a:xfrm>
          <a:prstGeom prst="flowChartTerminator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CA03AD-9FCC-4899-A044-ACA82E610970}"/>
              </a:ext>
            </a:extLst>
          </p:cNvPr>
          <p:cNvSpPr txBox="1"/>
          <p:nvPr/>
        </p:nvSpPr>
        <p:spPr>
          <a:xfrm>
            <a:off x="4108167" y="4666787"/>
            <a:ext cx="866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구독</a:t>
            </a:r>
            <a:endParaRPr lang="en-US" altLang="ko-KR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 useBgFill="1">
        <p:nvSpPr>
          <p:cNvPr id="55" name="TextBox 54">
            <a:extLst>
              <a:ext uri="{FF2B5EF4-FFF2-40B4-BE49-F238E27FC236}">
                <a16:creationId xmlns:a16="http://schemas.microsoft.com/office/drawing/2014/main" id="{EA652A2D-C416-47F0-AEC9-A7A70036EF6F}"/>
              </a:ext>
            </a:extLst>
          </p:cNvPr>
          <p:cNvSpPr txBox="1"/>
          <p:nvPr/>
        </p:nvSpPr>
        <p:spPr>
          <a:xfrm>
            <a:off x="1712637" y="5483707"/>
            <a:ext cx="87655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 useBgFill="1">
        <p:nvSpPr>
          <p:cNvPr id="56" name="TextBox 55">
            <a:extLst>
              <a:ext uri="{FF2B5EF4-FFF2-40B4-BE49-F238E27FC236}">
                <a16:creationId xmlns:a16="http://schemas.microsoft.com/office/drawing/2014/main" id="{70194768-6D3A-4EC5-84C8-DC247F297201}"/>
              </a:ext>
            </a:extLst>
          </p:cNvPr>
          <p:cNvSpPr txBox="1"/>
          <p:nvPr/>
        </p:nvSpPr>
        <p:spPr>
          <a:xfrm>
            <a:off x="1726259" y="2674144"/>
            <a:ext cx="772094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채팅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4A0097-8BBE-4232-AF4E-E0677AA47DA7}"/>
              </a:ext>
            </a:extLst>
          </p:cNvPr>
          <p:cNvSpPr txBox="1"/>
          <p:nvPr/>
        </p:nvSpPr>
        <p:spPr>
          <a:xfrm flipH="1">
            <a:off x="7148457" y="4678219"/>
            <a:ext cx="751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구독</a:t>
            </a:r>
            <a:endParaRPr lang="en-US" altLang="ko-KR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7BA8FD-12BA-4B9E-9A69-CBD96928DA84}"/>
              </a:ext>
            </a:extLst>
          </p:cNvPr>
          <p:cNvSpPr txBox="1"/>
          <p:nvPr/>
        </p:nvSpPr>
        <p:spPr>
          <a:xfrm>
            <a:off x="7124994" y="2764863"/>
            <a:ext cx="4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. .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F0F074-3219-49D3-BE29-7315B1828593}"/>
              </a:ext>
            </a:extLst>
          </p:cNvPr>
          <p:cNvSpPr txBox="1"/>
          <p:nvPr/>
        </p:nvSpPr>
        <p:spPr>
          <a:xfrm>
            <a:off x="7209482" y="5456285"/>
            <a:ext cx="4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. .</a:t>
            </a:r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 useBgFill="1">
        <p:nvSpPr>
          <p:cNvPr id="73" name="TextBox 72">
            <a:extLst>
              <a:ext uri="{FF2B5EF4-FFF2-40B4-BE49-F238E27FC236}">
                <a16:creationId xmlns:a16="http://schemas.microsoft.com/office/drawing/2014/main" id="{AAD72F01-3181-473C-8038-973899D297DC}"/>
              </a:ext>
            </a:extLst>
          </p:cNvPr>
          <p:cNvSpPr txBox="1"/>
          <p:nvPr/>
        </p:nvSpPr>
        <p:spPr>
          <a:xfrm>
            <a:off x="9432345" y="2482913"/>
            <a:ext cx="101737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폐쇄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</a:t>
            </a:r>
          </a:p>
        </p:txBody>
      </p:sp>
      <p:sp useBgFill="1">
        <p:nvSpPr>
          <p:cNvPr id="74" name="TextBox 73">
            <a:extLst>
              <a:ext uri="{FF2B5EF4-FFF2-40B4-BE49-F238E27FC236}">
                <a16:creationId xmlns:a16="http://schemas.microsoft.com/office/drawing/2014/main" id="{6673008E-08EB-413B-A073-B8ED985C8F17}"/>
              </a:ext>
            </a:extLst>
          </p:cNvPr>
          <p:cNvSpPr txBox="1"/>
          <p:nvPr/>
        </p:nvSpPr>
        <p:spPr>
          <a:xfrm>
            <a:off x="9654370" y="5405540"/>
            <a:ext cx="105305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개방형 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</a:t>
            </a:r>
          </a:p>
        </p:txBody>
      </p:sp>
      <p:pic>
        <p:nvPicPr>
          <p:cNvPr id="75" name="그래픽 74">
            <a:extLst>
              <a:ext uri="{FF2B5EF4-FFF2-40B4-BE49-F238E27FC236}">
                <a16:creationId xmlns:a16="http://schemas.microsoft.com/office/drawing/2014/main" id="{35593363-DF1B-49D3-A223-1C9299B6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5160" y="5100508"/>
            <a:ext cx="1053057" cy="833719"/>
          </a:xfrm>
          <a:prstGeom prst="rect">
            <a:avLst/>
          </a:prstGeom>
        </p:spPr>
      </p:pic>
      <p:pic>
        <p:nvPicPr>
          <p:cNvPr id="42" name="그래픽 13">
            <a:extLst>
              <a:ext uri="{FF2B5EF4-FFF2-40B4-BE49-F238E27FC236}">
                <a16:creationId xmlns:a16="http://schemas.microsoft.com/office/drawing/2014/main" id="{F8FF24F9-5C9E-4653-838E-A4C8E964F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435251" y="2839394"/>
            <a:ext cx="665968" cy="655529"/>
          </a:xfrm>
          <a:prstGeom prst="rect">
            <a:avLst/>
          </a:prstGeom>
        </p:spPr>
      </p:pic>
      <p:pic>
        <p:nvPicPr>
          <p:cNvPr id="43" name="그래픽 13">
            <a:extLst>
              <a:ext uri="{FF2B5EF4-FFF2-40B4-BE49-F238E27FC236}">
                <a16:creationId xmlns:a16="http://schemas.microsoft.com/office/drawing/2014/main" id="{3E7D1065-5037-41B8-9EA9-A0E1B9718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582956" y="2837117"/>
            <a:ext cx="665968" cy="655529"/>
          </a:xfrm>
          <a:prstGeom prst="rect">
            <a:avLst/>
          </a:prstGeom>
        </p:spPr>
      </p:pic>
      <p:pic>
        <p:nvPicPr>
          <p:cNvPr id="63" name="그래픽 13">
            <a:extLst>
              <a:ext uri="{FF2B5EF4-FFF2-40B4-BE49-F238E27FC236}">
                <a16:creationId xmlns:a16="http://schemas.microsoft.com/office/drawing/2014/main" id="{E54D7F0A-E9EA-4418-85E3-E3D7D8BEA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098614" y="4350455"/>
            <a:ext cx="665968" cy="655529"/>
          </a:xfrm>
          <a:prstGeom prst="rect">
            <a:avLst/>
          </a:prstGeom>
        </p:spPr>
      </p:pic>
      <p:pic>
        <p:nvPicPr>
          <p:cNvPr id="69" name="그래픽 13">
            <a:extLst>
              <a:ext uri="{FF2B5EF4-FFF2-40B4-BE49-F238E27FC236}">
                <a16:creationId xmlns:a16="http://schemas.microsoft.com/office/drawing/2014/main" id="{C00166F1-8514-4C4D-92A4-FC43AB519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498321" y="4339024"/>
            <a:ext cx="665968" cy="655529"/>
          </a:xfrm>
          <a:prstGeom prst="rect">
            <a:avLst/>
          </a:prstGeom>
        </p:spPr>
      </p:pic>
      <p:pic>
        <p:nvPicPr>
          <p:cNvPr id="84" name="그래픽 13">
            <a:extLst>
              <a:ext uri="{FF2B5EF4-FFF2-40B4-BE49-F238E27FC236}">
                <a16:creationId xmlns:a16="http://schemas.microsoft.com/office/drawing/2014/main" id="{0DA5A7A5-61A6-4389-9FA4-13F37575C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608710" y="4302734"/>
            <a:ext cx="665968" cy="655529"/>
          </a:xfrm>
          <a:prstGeom prst="rect">
            <a:avLst/>
          </a:prstGeom>
        </p:spPr>
      </p:pic>
      <p:grpSp>
        <p:nvGrpSpPr>
          <p:cNvPr id="4" name="그래픽 13">
            <a:extLst>
              <a:ext uri="{FF2B5EF4-FFF2-40B4-BE49-F238E27FC236}">
                <a16:creationId xmlns:a16="http://schemas.microsoft.com/office/drawing/2014/main" id="{5FDA4042-BDD5-4285-A368-9476BF2A4F20}"/>
              </a:ext>
            </a:extLst>
          </p:cNvPr>
          <p:cNvGrpSpPr/>
          <p:nvPr/>
        </p:nvGrpSpPr>
        <p:grpSpPr>
          <a:xfrm rot="5400000">
            <a:off x="3033212" y="2940004"/>
            <a:ext cx="665981" cy="546284"/>
            <a:chOff x="3033205" y="2939998"/>
            <a:chExt cx="665981" cy="546284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9ED6286-7AF5-4E9A-8057-D712B62C6B24}"/>
                </a:ext>
              </a:extLst>
            </p:cNvPr>
            <p:cNvSpPr/>
            <p:nvPr/>
          </p:nvSpPr>
          <p:spPr>
            <a:xfrm>
              <a:off x="3033205" y="2939998"/>
              <a:ext cx="471734" cy="300461"/>
            </a:xfrm>
            <a:custGeom>
              <a:avLst/>
              <a:gdLst>
                <a:gd name="connsiteX0" fmla="*/ 152625 w 471734"/>
                <a:gd name="connsiteY0" fmla="*/ 300462 h 300461"/>
                <a:gd name="connsiteX1" fmla="*/ 142802 w 471734"/>
                <a:gd name="connsiteY1" fmla="*/ 296474 h 300461"/>
                <a:gd name="connsiteX2" fmla="*/ 4058 w 471734"/>
                <a:gd name="connsiteY2" fmla="*/ 159906 h 300461"/>
                <a:gd name="connsiteX3" fmla="*/ 4058 w 471734"/>
                <a:gd name="connsiteY3" fmla="*/ 140595 h 300461"/>
                <a:gd name="connsiteX4" fmla="*/ 142802 w 471734"/>
                <a:gd name="connsiteY4" fmla="*/ 4026 h 300461"/>
                <a:gd name="connsiteX5" fmla="*/ 157925 w 471734"/>
                <a:gd name="connsiteY5" fmla="*/ 1049 h 300461"/>
                <a:gd name="connsiteX6" fmla="*/ 166499 w 471734"/>
                <a:gd name="connsiteY6" fmla="*/ 13668 h 300461"/>
                <a:gd name="connsiteX7" fmla="*/ 166499 w 471734"/>
                <a:gd name="connsiteY7" fmla="*/ 81952 h 300461"/>
                <a:gd name="connsiteX8" fmla="*/ 443986 w 471734"/>
                <a:gd name="connsiteY8" fmla="*/ 81952 h 300461"/>
                <a:gd name="connsiteX9" fmla="*/ 471734 w 471734"/>
                <a:gd name="connsiteY9" fmla="*/ 109266 h 300461"/>
                <a:gd name="connsiteX10" fmla="*/ 471734 w 471734"/>
                <a:gd name="connsiteY10" fmla="*/ 191207 h 300461"/>
                <a:gd name="connsiteX11" fmla="*/ 443986 w 471734"/>
                <a:gd name="connsiteY11" fmla="*/ 218521 h 300461"/>
                <a:gd name="connsiteX12" fmla="*/ 166499 w 471734"/>
                <a:gd name="connsiteY12" fmla="*/ 218521 h 300461"/>
                <a:gd name="connsiteX13" fmla="*/ 166499 w 471734"/>
                <a:gd name="connsiteY13" fmla="*/ 286805 h 300461"/>
                <a:gd name="connsiteX14" fmla="*/ 157925 w 471734"/>
                <a:gd name="connsiteY14" fmla="*/ 299424 h 300461"/>
                <a:gd name="connsiteX15" fmla="*/ 152625 w 471734"/>
                <a:gd name="connsiteY15" fmla="*/ 300462 h 300461"/>
                <a:gd name="connsiteX16" fmla="*/ 33500 w 471734"/>
                <a:gd name="connsiteY16" fmla="*/ 150237 h 300461"/>
                <a:gd name="connsiteX17" fmla="*/ 138750 w 471734"/>
                <a:gd name="connsiteY17" fmla="*/ 253837 h 300461"/>
                <a:gd name="connsiteX18" fmla="*/ 138750 w 471734"/>
                <a:gd name="connsiteY18" fmla="*/ 204864 h 300461"/>
                <a:gd name="connsiteX19" fmla="*/ 152625 w 471734"/>
                <a:gd name="connsiteY19" fmla="*/ 191207 h 300461"/>
                <a:gd name="connsiteX20" fmla="*/ 443986 w 471734"/>
                <a:gd name="connsiteY20" fmla="*/ 191207 h 300461"/>
                <a:gd name="connsiteX21" fmla="*/ 443986 w 471734"/>
                <a:gd name="connsiteY21" fmla="*/ 109266 h 300461"/>
                <a:gd name="connsiteX22" fmla="*/ 152625 w 471734"/>
                <a:gd name="connsiteY22" fmla="*/ 109266 h 300461"/>
                <a:gd name="connsiteX23" fmla="*/ 138750 w 471734"/>
                <a:gd name="connsiteY23" fmla="*/ 95609 h 300461"/>
                <a:gd name="connsiteX24" fmla="*/ 138750 w 471734"/>
                <a:gd name="connsiteY24" fmla="*/ 46636 h 30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61">
                  <a:moveTo>
                    <a:pt x="152625" y="300462"/>
                  </a:moveTo>
                  <a:cubicBezTo>
                    <a:pt x="149017" y="300462"/>
                    <a:pt x="145465" y="299069"/>
                    <a:pt x="142802" y="296474"/>
                  </a:cubicBezTo>
                  <a:lnTo>
                    <a:pt x="4058" y="159906"/>
                  </a:lnTo>
                  <a:cubicBezTo>
                    <a:pt x="-1353" y="154579"/>
                    <a:pt x="-1353" y="145921"/>
                    <a:pt x="4058" y="140595"/>
                  </a:cubicBezTo>
                  <a:lnTo>
                    <a:pt x="142802" y="4026"/>
                  </a:lnTo>
                  <a:cubicBezTo>
                    <a:pt x="146797" y="93"/>
                    <a:pt x="152736" y="-1081"/>
                    <a:pt x="157925" y="1049"/>
                  </a:cubicBezTo>
                  <a:cubicBezTo>
                    <a:pt x="163114" y="3152"/>
                    <a:pt x="166499" y="8151"/>
                    <a:pt x="166499" y="13668"/>
                  </a:cubicBezTo>
                  <a:lnTo>
                    <a:pt x="166499" y="81952"/>
                  </a:lnTo>
                  <a:lnTo>
                    <a:pt x="443986" y="81952"/>
                  </a:lnTo>
                  <a:cubicBezTo>
                    <a:pt x="459275" y="81952"/>
                    <a:pt x="471734" y="94216"/>
                    <a:pt x="471734" y="109266"/>
                  </a:cubicBezTo>
                  <a:lnTo>
                    <a:pt x="471734" y="191207"/>
                  </a:lnTo>
                  <a:cubicBezTo>
                    <a:pt x="471734" y="206257"/>
                    <a:pt x="459275" y="218521"/>
                    <a:pt x="443986" y="218521"/>
                  </a:cubicBezTo>
                  <a:lnTo>
                    <a:pt x="166499" y="218521"/>
                  </a:lnTo>
                  <a:lnTo>
                    <a:pt x="166499" y="286805"/>
                  </a:lnTo>
                  <a:cubicBezTo>
                    <a:pt x="166499" y="292322"/>
                    <a:pt x="163114" y="297321"/>
                    <a:pt x="157925" y="299424"/>
                  </a:cubicBezTo>
                  <a:cubicBezTo>
                    <a:pt x="156204" y="300134"/>
                    <a:pt x="154401" y="300462"/>
                    <a:pt x="152625" y="300462"/>
                  </a:cubicBezTo>
                  <a:close/>
                  <a:moveTo>
                    <a:pt x="33500" y="150237"/>
                  </a:moveTo>
                  <a:lnTo>
                    <a:pt x="138750" y="253837"/>
                  </a:lnTo>
                  <a:lnTo>
                    <a:pt x="138750" y="204864"/>
                  </a:lnTo>
                  <a:cubicBezTo>
                    <a:pt x="138750" y="197325"/>
                    <a:pt x="144966" y="191207"/>
                    <a:pt x="152625" y="191207"/>
                  </a:cubicBezTo>
                  <a:lnTo>
                    <a:pt x="443986" y="191207"/>
                  </a:lnTo>
                  <a:lnTo>
                    <a:pt x="443986" y="109266"/>
                  </a:lnTo>
                  <a:lnTo>
                    <a:pt x="152625" y="109266"/>
                  </a:lnTo>
                  <a:cubicBezTo>
                    <a:pt x="144966" y="109266"/>
                    <a:pt x="138750" y="103148"/>
                    <a:pt x="138750" y="95609"/>
                  </a:cubicBezTo>
                  <a:lnTo>
                    <a:pt x="138750" y="46636"/>
                  </a:ln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D66211E-4347-4A7F-955C-574A81C57524}"/>
                </a:ext>
              </a:extLst>
            </p:cNvPr>
            <p:cNvSpPr/>
            <p:nvPr/>
          </p:nvSpPr>
          <p:spPr>
            <a:xfrm>
              <a:off x="3227452" y="3185832"/>
              <a:ext cx="471734" cy="300450"/>
            </a:xfrm>
            <a:custGeom>
              <a:avLst/>
              <a:gdLst>
                <a:gd name="connsiteX0" fmla="*/ 319110 w 471734"/>
                <a:gd name="connsiteY0" fmla="*/ 300451 h 300450"/>
                <a:gd name="connsiteX1" fmla="*/ 313810 w 471734"/>
                <a:gd name="connsiteY1" fmla="*/ 299413 h 300450"/>
                <a:gd name="connsiteX2" fmla="*/ 305235 w 471734"/>
                <a:gd name="connsiteY2" fmla="*/ 286794 h 300450"/>
                <a:gd name="connsiteX3" fmla="*/ 305235 w 471734"/>
                <a:gd name="connsiteY3" fmla="*/ 218510 h 300450"/>
                <a:gd name="connsiteX4" fmla="*/ 27749 w 471734"/>
                <a:gd name="connsiteY4" fmla="*/ 218510 h 300450"/>
                <a:gd name="connsiteX5" fmla="*/ 0 w 471734"/>
                <a:gd name="connsiteY5" fmla="*/ 191196 h 300450"/>
                <a:gd name="connsiteX6" fmla="*/ 0 w 471734"/>
                <a:gd name="connsiteY6" fmla="*/ 109255 h 300450"/>
                <a:gd name="connsiteX7" fmla="*/ 27749 w 471734"/>
                <a:gd name="connsiteY7" fmla="*/ 81941 h 300450"/>
                <a:gd name="connsiteX8" fmla="*/ 305235 w 471734"/>
                <a:gd name="connsiteY8" fmla="*/ 81941 h 300450"/>
                <a:gd name="connsiteX9" fmla="*/ 305235 w 471734"/>
                <a:gd name="connsiteY9" fmla="*/ 13657 h 300450"/>
                <a:gd name="connsiteX10" fmla="*/ 313810 w 471734"/>
                <a:gd name="connsiteY10" fmla="*/ 1038 h 300450"/>
                <a:gd name="connsiteX11" fmla="*/ 328933 w 471734"/>
                <a:gd name="connsiteY11" fmla="*/ 3988 h 300450"/>
                <a:gd name="connsiteX12" fmla="*/ 467676 w 471734"/>
                <a:gd name="connsiteY12" fmla="*/ 140556 h 300450"/>
                <a:gd name="connsiteX13" fmla="*/ 467676 w 471734"/>
                <a:gd name="connsiteY13" fmla="*/ 159867 h 300450"/>
                <a:gd name="connsiteX14" fmla="*/ 328933 w 471734"/>
                <a:gd name="connsiteY14" fmla="*/ 296436 h 300450"/>
                <a:gd name="connsiteX15" fmla="*/ 319110 w 471734"/>
                <a:gd name="connsiteY15" fmla="*/ 300451 h 300450"/>
                <a:gd name="connsiteX16" fmla="*/ 27749 w 471734"/>
                <a:gd name="connsiteY16" fmla="*/ 109255 h 300450"/>
                <a:gd name="connsiteX17" fmla="*/ 27749 w 471734"/>
                <a:gd name="connsiteY17" fmla="*/ 191196 h 300450"/>
                <a:gd name="connsiteX18" fmla="*/ 319110 w 471734"/>
                <a:gd name="connsiteY18" fmla="*/ 191196 h 300450"/>
                <a:gd name="connsiteX19" fmla="*/ 332984 w 471734"/>
                <a:gd name="connsiteY19" fmla="*/ 204853 h 300450"/>
                <a:gd name="connsiteX20" fmla="*/ 332984 w 471734"/>
                <a:gd name="connsiteY20" fmla="*/ 253826 h 300450"/>
                <a:gd name="connsiteX21" fmla="*/ 438235 w 471734"/>
                <a:gd name="connsiteY21" fmla="*/ 150225 h 300450"/>
                <a:gd name="connsiteX22" fmla="*/ 332984 w 471734"/>
                <a:gd name="connsiteY22" fmla="*/ 46625 h 300450"/>
                <a:gd name="connsiteX23" fmla="*/ 332984 w 471734"/>
                <a:gd name="connsiteY23" fmla="*/ 95598 h 300450"/>
                <a:gd name="connsiteX24" fmla="*/ 319110 w 471734"/>
                <a:gd name="connsiteY24" fmla="*/ 109255 h 3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1734" h="300450">
                  <a:moveTo>
                    <a:pt x="319110" y="300451"/>
                  </a:moveTo>
                  <a:cubicBezTo>
                    <a:pt x="317334" y="300451"/>
                    <a:pt x="315530" y="300123"/>
                    <a:pt x="313810" y="299413"/>
                  </a:cubicBezTo>
                  <a:cubicBezTo>
                    <a:pt x="308621" y="297310"/>
                    <a:pt x="305235" y="292311"/>
                    <a:pt x="305235" y="286794"/>
                  </a:cubicBezTo>
                  <a:lnTo>
                    <a:pt x="305235" y="218510"/>
                  </a:lnTo>
                  <a:lnTo>
                    <a:pt x="27749" y="218510"/>
                  </a:lnTo>
                  <a:cubicBezTo>
                    <a:pt x="12459" y="218510"/>
                    <a:pt x="0" y="206246"/>
                    <a:pt x="0" y="191196"/>
                  </a:cubicBezTo>
                  <a:lnTo>
                    <a:pt x="0" y="109255"/>
                  </a:lnTo>
                  <a:cubicBezTo>
                    <a:pt x="0" y="94205"/>
                    <a:pt x="12459" y="81941"/>
                    <a:pt x="27749" y="81941"/>
                  </a:cubicBezTo>
                  <a:lnTo>
                    <a:pt x="305235" y="81941"/>
                  </a:lnTo>
                  <a:lnTo>
                    <a:pt x="305235" y="13657"/>
                  </a:lnTo>
                  <a:cubicBezTo>
                    <a:pt x="305235" y="8140"/>
                    <a:pt x="308621" y="3141"/>
                    <a:pt x="313810" y="1038"/>
                  </a:cubicBezTo>
                  <a:cubicBezTo>
                    <a:pt x="319026" y="-1065"/>
                    <a:pt x="324965" y="82"/>
                    <a:pt x="328933" y="3988"/>
                  </a:cubicBezTo>
                  <a:lnTo>
                    <a:pt x="467676" y="140556"/>
                  </a:lnTo>
                  <a:cubicBezTo>
                    <a:pt x="473087" y="145883"/>
                    <a:pt x="473087" y="154541"/>
                    <a:pt x="467676" y="159867"/>
                  </a:cubicBezTo>
                  <a:lnTo>
                    <a:pt x="328933" y="296436"/>
                  </a:lnTo>
                  <a:cubicBezTo>
                    <a:pt x="326269" y="299058"/>
                    <a:pt x="322717" y="300451"/>
                    <a:pt x="319110" y="300451"/>
                  </a:cubicBezTo>
                  <a:close/>
                  <a:moveTo>
                    <a:pt x="27749" y="109255"/>
                  </a:moveTo>
                  <a:lnTo>
                    <a:pt x="27749" y="191196"/>
                  </a:lnTo>
                  <a:lnTo>
                    <a:pt x="319110" y="191196"/>
                  </a:lnTo>
                  <a:cubicBezTo>
                    <a:pt x="326768" y="191196"/>
                    <a:pt x="332984" y="197314"/>
                    <a:pt x="332984" y="204853"/>
                  </a:cubicBezTo>
                  <a:lnTo>
                    <a:pt x="332984" y="253826"/>
                  </a:lnTo>
                  <a:lnTo>
                    <a:pt x="438235" y="150225"/>
                  </a:lnTo>
                  <a:lnTo>
                    <a:pt x="332984" y="46625"/>
                  </a:lnTo>
                  <a:lnTo>
                    <a:pt x="332984" y="95598"/>
                  </a:lnTo>
                  <a:cubicBezTo>
                    <a:pt x="332984" y="103137"/>
                    <a:pt x="326768" y="109255"/>
                    <a:pt x="319110" y="109255"/>
                  </a:cubicBezTo>
                  <a:close/>
                </a:path>
              </a:pathLst>
            </a:custGeom>
            <a:solidFill>
              <a:srgbClr val="000000"/>
            </a:solidFill>
            <a:ln w="273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078AC19-BD30-4D38-A302-FB46FDAEAC40}"/>
              </a:ext>
            </a:extLst>
          </p:cNvPr>
          <p:cNvSpPr/>
          <p:nvPr/>
        </p:nvSpPr>
        <p:spPr>
          <a:xfrm rot="2196030">
            <a:off x="3895526" y="4480273"/>
            <a:ext cx="471734" cy="300450"/>
          </a:xfrm>
          <a:custGeom>
            <a:avLst/>
            <a:gdLst>
              <a:gd name="connsiteX0" fmla="*/ 319110 w 471734"/>
              <a:gd name="connsiteY0" fmla="*/ 300451 h 300450"/>
              <a:gd name="connsiteX1" fmla="*/ 313810 w 471734"/>
              <a:gd name="connsiteY1" fmla="*/ 299413 h 300450"/>
              <a:gd name="connsiteX2" fmla="*/ 305235 w 471734"/>
              <a:gd name="connsiteY2" fmla="*/ 286794 h 300450"/>
              <a:gd name="connsiteX3" fmla="*/ 305235 w 471734"/>
              <a:gd name="connsiteY3" fmla="*/ 218510 h 300450"/>
              <a:gd name="connsiteX4" fmla="*/ 27749 w 471734"/>
              <a:gd name="connsiteY4" fmla="*/ 218510 h 300450"/>
              <a:gd name="connsiteX5" fmla="*/ 0 w 471734"/>
              <a:gd name="connsiteY5" fmla="*/ 191196 h 300450"/>
              <a:gd name="connsiteX6" fmla="*/ 0 w 471734"/>
              <a:gd name="connsiteY6" fmla="*/ 109255 h 300450"/>
              <a:gd name="connsiteX7" fmla="*/ 27749 w 471734"/>
              <a:gd name="connsiteY7" fmla="*/ 81941 h 300450"/>
              <a:gd name="connsiteX8" fmla="*/ 305235 w 471734"/>
              <a:gd name="connsiteY8" fmla="*/ 81941 h 300450"/>
              <a:gd name="connsiteX9" fmla="*/ 305235 w 471734"/>
              <a:gd name="connsiteY9" fmla="*/ 13657 h 300450"/>
              <a:gd name="connsiteX10" fmla="*/ 313810 w 471734"/>
              <a:gd name="connsiteY10" fmla="*/ 1038 h 300450"/>
              <a:gd name="connsiteX11" fmla="*/ 328933 w 471734"/>
              <a:gd name="connsiteY11" fmla="*/ 3988 h 300450"/>
              <a:gd name="connsiteX12" fmla="*/ 467676 w 471734"/>
              <a:gd name="connsiteY12" fmla="*/ 140556 h 300450"/>
              <a:gd name="connsiteX13" fmla="*/ 467676 w 471734"/>
              <a:gd name="connsiteY13" fmla="*/ 159867 h 300450"/>
              <a:gd name="connsiteX14" fmla="*/ 328933 w 471734"/>
              <a:gd name="connsiteY14" fmla="*/ 296436 h 300450"/>
              <a:gd name="connsiteX15" fmla="*/ 319110 w 471734"/>
              <a:gd name="connsiteY15" fmla="*/ 300451 h 300450"/>
              <a:gd name="connsiteX16" fmla="*/ 27749 w 471734"/>
              <a:gd name="connsiteY16" fmla="*/ 109255 h 300450"/>
              <a:gd name="connsiteX17" fmla="*/ 27749 w 471734"/>
              <a:gd name="connsiteY17" fmla="*/ 191196 h 300450"/>
              <a:gd name="connsiteX18" fmla="*/ 319110 w 471734"/>
              <a:gd name="connsiteY18" fmla="*/ 191196 h 300450"/>
              <a:gd name="connsiteX19" fmla="*/ 332984 w 471734"/>
              <a:gd name="connsiteY19" fmla="*/ 204853 h 300450"/>
              <a:gd name="connsiteX20" fmla="*/ 332984 w 471734"/>
              <a:gd name="connsiteY20" fmla="*/ 253826 h 300450"/>
              <a:gd name="connsiteX21" fmla="*/ 438235 w 471734"/>
              <a:gd name="connsiteY21" fmla="*/ 150225 h 300450"/>
              <a:gd name="connsiteX22" fmla="*/ 332984 w 471734"/>
              <a:gd name="connsiteY22" fmla="*/ 46625 h 300450"/>
              <a:gd name="connsiteX23" fmla="*/ 332984 w 471734"/>
              <a:gd name="connsiteY23" fmla="*/ 95598 h 300450"/>
              <a:gd name="connsiteX24" fmla="*/ 319110 w 471734"/>
              <a:gd name="connsiteY24" fmla="*/ 109255 h 3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1734" h="300450">
                <a:moveTo>
                  <a:pt x="319110" y="300451"/>
                </a:moveTo>
                <a:cubicBezTo>
                  <a:pt x="317334" y="300451"/>
                  <a:pt x="315530" y="300123"/>
                  <a:pt x="313810" y="299413"/>
                </a:cubicBezTo>
                <a:cubicBezTo>
                  <a:pt x="308621" y="297310"/>
                  <a:pt x="305235" y="292311"/>
                  <a:pt x="305235" y="286794"/>
                </a:cubicBezTo>
                <a:lnTo>
                  <a:pt x="305235" y="218510"/>
                </a:lnTo>
                <a:lnTo>
                  <a:pt x="27749" y="218510"/>
                </a:lnTo>
                <a:cubicBezTo>
                  <a:pt x="12459" y="218510"/>
                  <a:pt x="0" y="206246"/>
                  <a:pt x="0" y="191196"/>
                </a:cubicBezTo>
                <a:lnTo>
                  <a:pt x="0" y="109255"/>
                </a:lnTo>
                <a:cubicBezTo>
                  <a:pt x="0" y="94205"/>
                  <a:pt x="12459" y="81941"/>
                  <a:pt x="27749" y="81941"/>
                </a:cubicBezTo>
                <a:lnTo>
                  <a:pt x="305235" y="81941"/>
                </a:lnTo>
                <a:lnTo>
                  <a:pt x="305235" y="13657"/>
                </a:lnTo>
                <a:cubicBezTo>
                  <a:pt x="305235" y="8140"/>
                  <a:pt x="308621" y="3141"/>
                  <a:pt x="313810" y="1038"/>
                </a:cubicBezTo>
                <a:cubicBezTo>
                  <a:pt x="319026" y="-1065"/>
                  <a:pt x="324965" y="82"/>
                  <a:pt x="328933" y="3988"/>
                </a:cubicBezTo>
                <a:lnTo>
                  <a:pt x="467676" y="140556"/>
                </a:lnTo>
                <a:cubicBezTo>
                  <a:pt x="473087" y="145883"/>
                  <a:pt x="473087" y="154541"/>
                  <a:pt x="467676" y="159867"/>
                </a:cubicBezTo>
                <a:lnTo>
                  <a:pt x="328933" y="296436"/>
                </a:lnTo>
                <a:cubicBezTo>
                  <a:pt x="326269" y="299058"/>
                  <a:pt x="322717" y="300451"/>
                  <a:pt x="319110" y="300451"/>
                </a:cubicBezTo>
                <a:close/>
                <a:moveTo>
                  <a:pt x="27749" y="109255"/>
                </a:moveTo>
                <a:lnTo>
                  <a:pt x="27749" y="191196"/>
                </a:lnTo>
                <a:lnTo>
                  <a:pt x="319110" y="191196"/>
                </a:lnTo>
                <a:cubicBezTo>
                  <a:pt x="326768" y="191196"/>
                  <a:pt x="332984" y="197314"/>
                  <a:pt x="332984" y="204853"/>
                </a:cubicBezTo>
                <a:lnTo>
                  <a:pt x="332984" y="253826"/>
                </a:lnTo>
                <a:lnTo>
                  <a:pt x="438235" y="150225"/>
                </a:lnTo>
                <a:lnTo>
                  <a:pt x="332984" y="46625"/>
                </a:lnTo>
                <a:lnTo>
                  <a:pt x="332984" y="95598"/>
                </a:lnTo>
                <a:cubicBezTo>
                  <a:pt x="332984" y="103137"/>
                  <a:pt x="326768" y="109255"/>
                  <a:pt x="319110" y="109255"/>
                </a:cubicBezTo>
                <a:close/>
              </a:path>
            </a:pathLst>
          </a:custGeom>
          <a:solidFill>
            <a:srgbClr val="000000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D350C124-EEC1-41EC-A1EE-07F5DF681363}"/>
              </a:ext>
            </a:extLst>
          </p:cNvPr>
          <p:cNvSpPr/>
          <p:nvPr/>
        </p:nvSpPr>
        <p:spPr>
          <a:xfrm rot="2196030">
            <a:off x="7881968" y="4504211"/>
            <a:ext cx="471734" cy="300450"/>
          </a:xfrm>
          <a:custGeom>
            <a:avLst/>
            <a:gdLst>
              <a:gd name="connsiteX0" fmla="*/ 319110 w 471734"/>
              <a:gd name="connsiteY0" fmla="*/ 300451 h 300450"/>
              <a:gd name="connsiteX1" fmla="*/ 313810 w 471734"/>
              <a:gd name="connsiteY1" fmla="*/ 299413 h 300450"/>
              <a:gd name="connsiteX2" fmla="*/ 305235 w 471734"/>
              <a:gd name="connsiteY2" fmla="*/ 286794 h 300450"/>
              <a:gd name="connsiteX3" fmla="*/ 305235 w 471734"/>
              <a:gd name="connsiteY3" fmla="*/ 218510 h 300450"/>
              <a:gd name="connsiteX4" fmla="*/ 27749 w 471734"/>
              <a:gd name="connsiteY4" fmla="*/ 218510 h 300450"/>
              <a:gd name="connsiteX5" fmla="*/ 0 w 471734"/>
              <a:gd name="connsiteY5" fmla="*/ 191196 h 300450"/>
              <a:gd name="connsiteX6" fmla="*/ 0 w 471734"/>
              <a:gd name="connsiteY6" fmla="*/ 109255 h 300450"/>
              <a:gd name="connsiteX7" fmla="*/ 27749 w 471734"/>
              <a:gd name="connsiteY7" fmla="*/ 81941 h 300450"/>
              <a:gd name="connsiteX8" fmla="*/ 305235 w 471734"/>
              <a:gd name="connsiteY8" fmla="*/ 81941 h 300450"/>
              <a:gd name="connsiteX9" fmla="*/ 305235 w 471734"/>
              <a:gd name="connsiteY9" fmla="*/ 13657 h 300450"/>
              <a:gd name="connsiteX10" fmla="*/ 313810 w 471734"/>
              <a:gd name="connsiteY10" fmla="*/ 1038 h 300450"/>
              <a:gd name="connsiteX11" fmla="*/ 328933 w 471734"/>
              <a:gd name="connsiteY11" fmla="*/ 3988 h 300450"/>
              <a:gd name="connsiteX12" fmla="*/ 467676 w 471734"/>
              <a:gd name="connsiteY12" fmla="*/ 140556 h 300450"/>
              <a:gd name="connsiteX13" fmla="*/ 467676 w 471734"/>
              <a:gd name="connsiteY13" fmla="*/ 159867 h 300450"/>
              <a:gd name="connsiteX14" fmla="*/ 328933 w 471734"/>
              <a:gd name="connsiteY14" fmla="*/ 296436 h 300450"/>
              <a:gd name="connsiteX15" fmla="*/ 319110 w 471734"/>
              <a:gd name="connsiteY15" fmla="*/ 300451 h 300450"/>
              <a:gd name="connsiteX16" fmla="*/ 27749 w 471734"/>
              <a:gd name="connsiteY16" fmla="*/ 109255 h 300450"/>
              <a:gd name="connsiteX17" fmla="*/ 27749 w 471734"/>
              <a:gd name="connsiteY17" fmla="*/ 191196 h 300450"/>
              <a:gd name="connsiteX18" fmla="*/ 319110 w 471734"/>
              <a:gd name="connsiteY18" fmla="*/ 191196 h 300450"/>
              <a:gd name="connsiteX19" fmla="*/ 332984 w 471734"/>
              <a:gd name="connsiteY19" fmla="*/ 204853 h 300450"/>
              <a:gd name="connsiteX20" fmla="*/ 332984 w 471734"/>
              <a:gd name="connsiteY20" fmla="*/ 253826 h 300450"/>
              <a:gd name="connsiteX21" fmla="*/ 438235 w 471734"/>
              <a:gd name="connsiteY21" fmla="*/ 150225 h 300450"/>
              <a:gd name="connsiteX22" fmla="*/ 332984 w 471734"/>
              <a:gd name="connsiteY22" fmla="*/ 46625 h 300450"/>
              <a:gd name="connsiteX23" fmla="*/ 332984 w 471734"/>
              <a:gd name="connsiteY23" fmla="*/ 95598 h 300450"/>
              <a:gd name="connsiteX24" fmla="*/ 319110 w 471734"/>
              <a:gd name="connsiteY24" fmla="*/ 109255 h 3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1734" h="300450">
                <a:moveTo>
                  <a:pt x="319110" y="300451"/>
                </a:moveTo>
                <a:cubicBezTo>
                  <a:pt x="317334" y="300451"/>
                  <a:pt x="315530" y="300123"/>
                  <a:pt x="313810" y="299413"/>
                </a:cubicBezTo>
                <a:cubicBezTo>
                  <a:pt x="308621" y="297310"/>
                  <a:pt x="305235" y="292311"/>
                  <a:pt x="305235" y="286794"/>
                </a:cubicBezTo>
                <a:lnTo>
                  <a:pt x="305235" y="218510"/>
                </a:lnTo>
                <a:lnTo>
                  <a:pt x="27749" y="218510"/>
                </a:lnTo>
                <a:cubicBezTo>
                  <a:pt x="12459" y="218510"/>
                  <a:pt x="0" y="206246"/>
                  <a:pt x="0" y="191196"/>
                </a:cubicBezTo>
                <a:lnTo>
                  <a:pt x="0" y="109255"/>
                </a:lnTo>
                <a:cubicBezTo>
                  <a:pt x="0" y="94205"/>
                  <a:pt x="12459" y="81941"/>
                  <a:pt x="27749" y="81941"/>
                </a:cubicBezTo>
                <a:lnTo>
                  <a:pt x="305235" y="81941"/>
                </a:lnTo>
                <a:lnTo>
                  <a:pt x="305235" y="13657"/>
                </a:lnTo>
                <a:cubicBezTo>
                  <a:pt x="305235" y="8140"/>
                  <a:pt x="308621" y="3141"/>
                  <a:pt x="313810" y="1038"/>
                </a:cubicBezTo>
                <a:cubicBezTo>
                  <a:pt x="319026" y="-1065"/>
                  <a:pt x="324965" y="82"/>
                  <a:pt x="328933" y="3988"/>
                </a:cubicBezTo>
                <a:lnTo>
                  <a:pt x="467676" y="140556"/>
                </a:lnTo>
                <a:cubicBezTo>
                  <a:pt x="473087" y="145883"/>
                  <a:pt x="473087" y="154541"/>
                  <a:pt x="467676" y="159867"/>
                </a:cubicBezTo>
                <a:lnTo>
                  <a:pt x="328933" y="296436"/>
                </a:lnTo>
                <a:cubicBezTo>
                  <a:pt x="326269" y="299058"/>
                  <a:pt x="322717" y="300451"/>
                  <a:pt x="319110" y="300451"/>
                </a:cubicBezTo>
                <a:close/>
                <a:moveTo>
                  <a:pt x="27749" y="109255"/>
                </a:moveTo>
                <a:lnTo>
                  <a:pt x="27749" y="191196"/>
                </a:lnTo>
                <a:lnTo>
                  <a:pt x="319110" y="191196"/>
                </a:lnTo>
                <a:cubicBezTo>
                  <a:pt x="326768" y="191196"/>
                  <a:pt x="332984" y="197314"/>
                  <a:pt x="332984" y="204853"/>
                </a:cubicBezTo>
                <a:lnTo>
                  <a:pt x="332984" y="253826"/>
                </a:lnTo>
                <a:lnTo>
                  <a:pt x="438235" y="150225"/>
                </a:lnTo>
                <a:lnTo>
                  <a:pt x="332984" y="46625"/>
                </a:lnTo>
                <a:lnTo>
                  <a:pt x="332984" y="95598"/>
                </a:lnTo>
                <a:cubicBezTo>
                  <a:pt x="332984" y="103137"/>
                  <a:pt x="326768" y="109255"/>
                  <a:pt x="319110" y="109255"/>
                </a:cubicBezTo>
                <a:close/>
              </a:path>
            </a:pathLst>
          </a:custGeom>
          <a:solidFill>
            <a:srgbClr val="000000"/>
          </a:soli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A834573-0E5D-45B2-BF64-B3B539D0C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3428" y="1750435"/>
            <a:ext cx="1032596" cy="1032596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84E97F8B-9615-4165-A728-A3BC72F37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5007" y="1820714"/>
            <a:ext cx="1032596" cy="1032596"/>
          </a:xfrm>
          <a:prstGeom prst="rect">
            <a:avLst/>
          </a:prstGeom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22B9A17C-7C7E-439A-84D6-64BFA5934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1907" y="1788045"/>
            <a:ext cx="1032596" cy="1032596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03E3C5A-EC9F-46DA-B21A-2D56D61A6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6254" y="3471549"/>
            <a:ext cx="883798" cy="883798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C754D8B7-C3CC-4906-8FFC-C9219BEBD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26336" y="3477548"/>
            <a:ext cx="883798" cy="883798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0E37BED4-64B8-4071-B61C-D8055EC8CD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4313" y="3461437"/>
            <a:ext cx="883798" cy="8837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6331CB4-39FF-479F-A200-ADAEE427E9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99154" y="5165827"/>
            <a:ext cx="1083527" cy="1083527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E51D941F-7487-4AA9-81C8-1D4CB42D4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3765" y="5146658"/>
            <a:ext cx="1083527" cy="1083527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D063104E-C88B-4376-8893-355290F43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7766" y="5135013"/>
            <a:ext cx="1083527" cy="10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2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55EC4-68F1-4FC9-849D-D1D91308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5FAC2-D21D-4BE0-966B-9116A36FF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/>
              <a:t>틱톡</a:t>
            </a:r>
            <a:endParaRPr lang="en-US" altLang="ko-KR"/>
          </a:p>
          <a:p>
            <a:r>
              <a:rPr lang="ko-KR" altLang="en-US" err="1"/>
              <a:t>텔레그램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9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F310D-A2D7-4968-9A2B-2DDEFF48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b="1"/>
              <a:t>연령별 </a:t>
            </a:r>
            <a:r>
              <a:rPr lang="en-US" altLang="ko-KR" sz="3600" b="1"/>
              <a:t>SNS </a:t>
            </a:r>
            <a:r>
              <a:rPr lang="ko-KR" altLang="en-US" sz="3600" b="1" err="1"/>
              <a:t>사용율</a:t>
            </a:r>
            <a:endParaRPr lang="en-US" altLang="ko-KR" sz="3600" b="1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317D302-4B83-484A-A050-88551E124E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437" y="533183"/>
            <a:ext cx="4767753" cy="59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1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7F253A1-EC8C-4546-BDC0-091110AA1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0" t="23678" r="30107" b="8389"/>
          <a:stretch/>
        </p:blipFill>
        <p:spPr>
          <a:xfrm>
            <a:off x="-87549" y="0"/>
            <a:ext cx="7363838" cy="6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9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713</Words>
  <Application>Microsoft Office PowerPoint</Application>
  <PresentationFormat>와이드스크린</PresentationFormat>
  <Paragraphs>185</Paragraphs>
  <Slides>19</Slides>
  <Notes>4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Open Sans</vt:lpstr>
      <vt:lpstr>맑은 고딕</vt:lpstr>
      <vt:lpstr>배달의민족 주아</vt:lpstr>
      <vt:lpstr>Arial</vt:lpstr>
      <vt:lpstr>Office 테마</vt:lpstr>
      <vt:lpstr>우리SNS</vt:lpstr>
      <vt:lpstr>개요</vt:lpstr>
      <vt:lpstr>개발동기</vt:lpstr>
      <vt:lpstr>개발동기</vt:lpstr>
      <vt:lpstr>PowerPoint 프레젠테이션</vt:lpstr>
      <vt:lpstr>서비스개요</vt:lpstr>
      <vt:lpstr>PowerPoint 프레젠테이션</vt:lpstr>
      <vt:lpstr>연령별 SNS 사용율</vt:lpstr>
      <vt:lpstr>PowerPoint 프레젠테이션</vt:lpstr>
      <vt:lpstr>아이디어 설명</vt:lpstr>
      <vt:lpstr>대표적인 소셜 네트워크 서비스</vt:lpstr>
      <vt:lpstr>PowerPoint 프레젠테이션</vt:lpstr>
      <vt:lpstr>PowerPoint 프레젠테이션</vt:lpstr>
      <vt:lpstr>차별성</vt:lpstr>
      <vt:lpstr>PowerPoint 프레젠테이션</vt:lpstr>
      <vt:lpstr>사업화 전략</vt:lpstr>
      <vt:lpstr>사업화 전략</vt:lpstr>
      <vt:lpstr>자금조달계획</vt:lpstr>
      <vt:lpstr>대표자역량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 창현</dc:creator>
  <cp:lastModifiedBy>Lyoo Chang Hyun</cp:lastModifiedBy>
  <cp:revision>2</cp:revision>
  <dcterms:created xsi:type="dcterms:W3CDTF">2020-07-23T04:54:50Z</dcterms:created>
  <dcterms:modified xsi:type="dcterms:W3CDTF">2020-07-25T12:34:21Z</dcterms:modified>
</cp:coreProperties>
</file>